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60" r:id="rId4"/>
    <p:sldId id="264" r:id="rId5"/>
    <p:sldId id="265" r:id="rId6"/>
    <p:sldId id="270" r:id="rId7"/>
    <p:sldId id="259" r:id="rId8"/>
    <p:sldId id="258" r:id="rId9"/>
    <p:sldId id="262" r:id="rId10"/>
    <p:sldId id="263" r:id="rId11"/>
    <p:sldId id="261" r:id="rId12"/>
    <p:sldId id="267" r:id="rId13"/>
    <p:sldId id="271" r:id="rId14"/>
    <p:sldId id="268" r:id="rId15"/>
    <p:sldId id="269" r:id="rId16"/>
  </p:sldIdLst>
  <p:sldSz cx="9144000" cy="6858000" type="screen4x3"/>
  <p:notesSz cx="6858000" cy="9083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3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Final%20Yeast%20Paper\Added_est_b_with_BGF_fiddling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Final%20Yeast%20Paper\Added_est_b_with_BGF_fiddling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G:\Final%20Yeast%20Paper\Added_est_b_with_BGF_fiddlin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Concentration of Target Gene and Regulators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MAL33 (+0.1629)</c:v>
          </c:tx>
          <c:xVal>
            <c:numRef>
              <c:f>log2_optimized_concentrations!$C$1:$O$1</c:f>
              <c:numCache>
                <c:formatCode>General</c:formatCode>
                <c:ptCount val="13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</c:numCache>
            </c:numRef>
          </c:xVal>
          <c:yVal>
            <c:numRef>
              <c:f>log2_optimized_concentrations!$C$11:$P$11</c:f>
              <c:numCache>
                <c:formatCode>General</c:formatCode>
                <c:ptCount val="14"/>
                <c:pt idx="0">
                  <c:v>0</c:v>
                </c:pt>
                <c:pt idx="1">
                  <c:v>0.43061836550254351</c:v>
                </c:pt>
                <c:pt idx="2">
                  <c:v>0.697164075913699</c:v>
                </c:pt>
                <c:pt idx="3">
                  <c:v>0.87665065534325448</c:v>
                </c:pt>
                <c:pt idx="4">
                  <c:v>1.0032577723713962</c:v>
                </c:pt>
                <c:pt idx="5">
                  <c:v>1.0951309673850691</c:v>
                </c:pt>
                <c:pt idx="6">
                  <c:v>1.1630323804364338</c:v>
                </c:pt>
                <c:pt idx="7">
                  <c:v>1.2138441580235586</c:v>
                </c:pt>
                <c:pt idx="8">
                  <c:v>1.2522118176405341</c:v>
                </c:pt>
                <c:pt idx="9">
                  <c:v>1.2813989490425892</c:v>
                </c:pt>
                <c:pt idx="10">
                  <c:v>1.3037680315056375</c:v>
                </c:pt>
                <c:pt idx="11">
                  <c:v>1.3210677669156627</c:v>
                </c:pt>
                <c:pt idx="12">
                  <c:v>1.3346134394650981</c:v>
                </c:pt>
                <c:pt idx="13">
                  <c:v>0</c:v>
                </c:pt>
              </c:numCache>
            </c:numRef>
          </c:yVal>
          <c:smooth val="0"/>
        </c:ser>
        <c:ser>
          <c:idx val="1"/>
          <c:order val="1"/>
          <c:tx>
            <c:v>MBP1 (wt: +0.0979)</c:v>
          </c:tx>
          <c:xVal>
            <c:numRef>
              <c:f>log2_optimized_concentrations!$C$1:$O$1</c:f>
              <c:numCache>
                <c:formatCode>General</c:formatCode>
                <c:ptCount val="13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</c:numCache>
            </c:numRef>
          </c:xVal>
          <c:yVal>
            <c:numRef>
              <c:f>log2_optimized_concentrations!$C$12:$P$12</c:f>
              <c:numCache>
                <c:formatCode>General</c:formatCode>
                <c:ptCount val="14"/>
                <c:pt idx="0">
                  <c:v>0</c:v>
                </c:pt>
                <c:pt idx="1">
                  <c:v>0.11300989735186417</c:v>
                </c:pt>
                <c:pt idx="2">
                  <c:v>0.19980304436627117</c:v>
                </c:pt>
                <c:pt idx="3">
                  <c:v>0.26750386368165391</c:v>
                </c:pt>
                <c:pt idx="4">
                  <c:v>0.32092572937695174</c:v>
                </c:pt>
                <c:pt idx="5">
                  <c:v>0.36345546034194476</c:v>
                </c:pt>
                <c:pt idx="6">
                  <c:v>0.39755113014189347</c:v>
                </c:pt>
                <c:pt idx="7">
                  <c:v>0.42503984430767283</c:v>
                </c:pt>
                <c:pt idx="8">
                  <c:v>0.4473054217500263</c:v>
                </c:pt>
                <c:pt idx="9">
                  <c:v>0.46541157066438266</c:v>
                </c:pt>
                <c:pt idx="10">
                  <c:v>0.48018571072302041</c:v>
                </c:pt>
                <c:pt idx="11">
                  <c:v>0.49227765166133486</c:v>
                </c:pt>
                <c:pt idx="12">
                  <c:v>0.50220165379832093</c:v>
                </c:pt>
                <c:pt idx="13">
                  <c:v>0</c:v>
                </c:pt>
              </c:numCache>
            </c:numRef>
          </c:yVal>
          <c:smooth val="0"/>
        </c:ser>
        <c:ser>
          <c:idx val="2"/>
          <c:order val="2"/>
          <c:tx>
            <c:v>SMP1 (wt: -0.0435)</c:v>
          </c:tx>
          <c:xVal>
            <c:numRef>
              <c:f>log2_optimized_concentrations!$C$1:$O$1</c:f>
              <c:numCache>
                <c:formatCode>General</c:formatCode>
                <c:ptCount val="13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</c:numCache>
            </c:numRef>
          </c:xVal>
          <c:yVal>
            <c:numRef>
              <c:f>log2_optimized_concentrations!$C$19:$P$19</c:f>
              <c:numCache>
                <c:formatCode>General</c:formatCode>
                <c:ptCount val="14"/>
                <c:pt idx="0">
                  <c:v>0</c:v>
                </c:pt>
                <c:pt idx="1">
                  <c:v>-7.844717299138089E-2</c:v>
                </c:pt>
                <c:pt idx="2">
                  <c:v>-0.14978292866828202</c:v>
                </c:pt>
                <c:pt idx="3">
                  <c:v>-0.21284777309624836</c:v>
                </c:pt>
                <c:pt idx="4">
                  <c:v>-0.26667194738593852</c:v>
                </c:pt>
                <c:pt idx="5">
                  <c:v>-0.31051991302940857</c:v>
                </c:pt>
                <c:pt idx="6">
                  <c:v>-0.34392989989912814</c:v>
                </c:pt>
                <c:pt idx="7">
                  <c:v>-0.36674172428594443</c:v>
                </c:pt>
                <c:pt idx="8">
                  <c:v>-0.37910516516347742</c:v>
                </c:pt>
                <c:pt idx="9">
                  <c:v>-0.38146578701778339</c:v>
                </c:pt>
                <c:pt idx="10">
                  <c:v>-0.37452858233398939</c:v>
                </c:pt>
                <c:pt idx="11">
                  <c:v>-0.35920404258882743</c:v>
                </c:pt>
                <c:pt idx="12">
                  <c:v>-0.33654411396095557</c:v>
                </c:pt>
                <c:pt idx="13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181824"/>
        <c:axId val="117184000"/>
      </c:scatterChart>
      <c:valAx>
        <c:axId val="1171818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(minutes)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7184000"/>
        <c:crosses val="autoZero"/>
        <c:crossBetween val="midCat"/>
      </c:valAx>
      <c:valAx>
        <c:axId val="11718400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Concentrations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718182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Concentration of Target Gene and Regulators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ACE2 (+0.2550)</c:v>
          </c:tx>
          <c:xVal>
            <c:numRef>
              <c:f>log2_optimized_concentrations!$C$1:$O$1</c:f>
              <c:numCache>
                <c:formatCode>General</c:formatCode>
                <c:ptCount val="13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</c:numCache>
            </c:numRef>
          </c:xVal>
          <c:yVal>
            <c:numRef>
              <c:f>log2_optimized_concentrations!$C$2:$O$2</c:f>
              <c:numCache>
                <c:formatCode>General</c:formatCode>
                <c:ptCount val="13"/>
                <c:pt idx="0">
                  <c:v>0</c:v>
                </c:pt>
                <c:pt idx="1">
                  <c:v>-1.2036445616634292E-2</c:v>
                </c:pt>
                <c:pt idx="2">
                  <c:v>-2.1978720506790009E-3</c:v>
                </c:pt>
                <c:pt idx="3">
                  <c:v>1.255260356738741E-2</c:v>
                </c:pt>
                <c:pt idx="4">
                  <c:v>2.7152424052512725E-2</c:v>
                </c:pt>
                <c:pt idx="5">
                  <c:v>4.0268188481453415E-2</c:v>
                </c:pt>
                <c:pt idx="6">
                  <c:v>5.1690280908049613E-2</c:v>
                </c:pt>
                <c:pt idx="7">
                  <c:v>6.1545638088189247E-2</c:v>
                </c:pt>
                <c:pt idx="8">
                  <c:v>7.0032617279780052E-2</c:v>
                </c:pt>
                <c:pt idx="9">
                  <c:v>7.73481495174978E-2</c:v>
                </c:pt>
                <c:pt idx="10">
                  <c:v>8.3668255915098189E-2</c:v>
                </c:pt>
                <c:pt idx="11">
                  <c:v>8.9144584660291848E-2</c:v>
                </c:pt>
                <c:pt idx="12">
                  <c:v>9.3906151674521099E-2</c:v>
                </c:pt>
              </c:numCache>
            </c:numRef>
          </c:yVal>
          <c:smooth val="0"/>
        </c:ser>
        <c:ser>
          <c:idx val="1"/>
          <c:order val="1"/>
          <c:tx>
            <c:v>FKH2 (wt: +0.0971)</c:v>
          </c:tx>
          <c:xVal>
            <c:numRef>
              <c:f>log2_optimized_concentrations!$C$1:$O$1</c:f>
              <c:numCache>
                <c:formatCode>General</c:formatCode>
                <c:ptCount val="13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</c:numCache>
            </c:numRef>
          </c:xVal>
          <c:yVal>
            <c:numRef>
              <c:f>log2_optimized_concentrations!$C$6:$P$6</c:f>
              <c:numCache>
                <c:formatCode>General</c:formatCode>
                <c:ptCount val="14"/>
                <c:pt idx="0">
                  <c:v>0</c:v>
                </c:pt>
                <c:pt idx="1">
                  <c:v>-4.1440898280578141E-2</c:v>
                </c:pt>
                <c:pt idx="2">
                  <c:v>-8.0312952991919082E-2</c:v>
                </c:pt>
                <c:pt idx="3">
                  <c:v>-0.11669272635943659</c:v>
                </c:pt>
                <c:pt idx="4">
                  <c:v>-0.15066611824030535</c:v>
                </c:pt>
                <c:pt idx="5">
                  <c:v>-0.18232687570346068</c:v>
                </c:pt>
                <c:pt idx="6">
                  <c:v>-0.21177498571138761</c:v>
                </c:pt>
                <c:pt idx="7">
                  <c:v>-0.23911504451698318</c:v>
                </c:pt>
                <c:pt idx="8">
                  <c:v>-0.26445467792523475</c:v>
                </c:pt>
                <c:pt idx="9">
                  <c:v>-0.28790306431503543</c:v>
                </c:pt>
                <c:pt idx="10">
                  <c:v>-0.30956960110835713</c:v>
                </c:pt>
                <c:pt idx="11">
                  <c:v>-0.32956273273437303</c:v>
                </c:pt>
                <c:pt idx="12">
                  <c:v>-0.34798894775600592</c:v>
                </c:pt>
                <c:pt idx="13">
                  <c:v>0</c:v>
                </c:pt>
              </c:numCache>
            </c:numRef>
          </c:yVal>
          <c:smooth val="0"/>
        </c:ser>
        <c:ser>
          <c:idx val="2"/>
          <c:order val="2"/>
          <c:tx>
            <c:v>RAP1 (wt: +0.0075)</c:v>
          </c:tx>
          <c:xVal>
            <c:numRef>
              <c:f>log2_optimized_concentrations!$C$1:$O$1</c:f>
              <c:numCache>
                <c:formatCode>General</c:formatCode>
                <c:ptCount val="13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</c:numCache>
            </c:numRef>
          </c:xVal>
          <c:yVal>
            <c:numRef>
              <c:f>log2_optimized_concentrations!$C$16:$P$16</c:f>
              <c:numCache>
                <c:formatCode>General</c:formatCode>
                <c:ptCount val="14"/>
                <c:pt idx="0">
                  <c:v>0</c:v>
                </c:pt>
                <c:pt idx="1">
                  <c:v>-5.1858610709579693E-2</c:v>
                </c:pt>
                <c:pt idx="2">
                  <c:v>-9.6295005560914165E-2</c:v>
                </c:pt>
                <c:pt idx="3">
                  <c:v>-0.1339341507466634</c:v>
                </c:pt>
                <c:pt idx="4">
                  <c:v>-0.16547533746982282</c:v>
                </c:pt>
                <c:pt idx="5">
                  <c:v>-0.19164242886506999</c:v>
                </c:pt>
                <c:pt idx="6">
                  <c:v>-0.21314587800619464</c:v>
                </c:pt>
                <c:pt idx="7">
                  <c:v>-0.23065607301990901</c:v>
                </c:pt>
                <c:pt idx="8">
                  <c:v>-0.24478691860366822</c:v>
                </c:pt>
                <c:pt idx="9">
                  <c:v>-0.25608745993577325</c:v>
                </c:pt>
                <c:pt idx="10">
                  <c:v>-0.26503954876145069</c:v>
                </c:pt>
                <c:pt idx="11">
                  <c:v>-0.27205961457008326</c:v>
                </c:pt>
                <c:pt idx="12">
                  <c:v>-0.27750295593880236</c:v>
                </c:pt>
                <c:pt idx="13">
                  <c:v>0</c:v>
                </c:pt>
              </c:numCache>
            </c:numRef>
          </c:yVal>
          <c:smooth val="0"/>
        </c:ser>
        <c:ser>
          <c:idx val="3"/>
          <c:order val="3"/>
          <c:tx>
            <c:v>ZAP1 (wt: -0.3912)</c:v>
          </c:tx>
          <c:xVal>
            <c:numRef>
              <c:f>log2_optimized_concentrations!$C$1:$O$1</c:f>
              <c:numCache>
                <c:formatCode>General</c:formatCode>
                <c:ptCount val="13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</c:numCache>
            </c:numRef>
          </c:xVal>
          <c:yVal>
            <c:numRef>
              <c:f>log2_optimized_concentrations!$C$25:$O$25</c:f>
              <c:numCache>
                <c:formatCode>General</c:formatCode>
                <c:ptCount val="13"/>
                <c:pt idx="0">
                  <c:v>0</c:v>
                </c:pt>
                <c:pt idx="1">
                  <c:v>0.13766795790067277</c:v>
                </c:pt>
                <c:pt idx="2">
                  <c:v>0.266221602422822</c:v>
                </c:pt>
                <c:pt idx="3">
                  <c:v>0.38690733256974563</c:v>
                </c:pt>
                <c:pt idx="4">
                  <c:v>0.50070741878018787</c:v>
                </c:pt>
                <c:pt idx="5">
                  <c:v>0.60840570923402348</c:v>
                </c:pt>
                <c:pt idx="6">
                  <c:v>0.71063441838343788</c:v>
                </c:pt>
                <c:pt idx="7">
                  <c:v>0.80790833134984574</c:v>
                </c:pt>
                <c:pt idx="8">
                  <c:v>0.90065040922086914</c:v>
                </c:pt>
                <c:pt idx="9">
                  <c:v>0.98921135806336702</c:v>
                </c:pt>
                <c:pt idx="10">
                  <c:v>1.0738848523739659</c:v>
                </c:pt>
                <c:pt idx="11">
                  <c:v>1.1549195396110439</c:v>
                </c:pt>
                <c:pt idx="12">
                  <c:v>1.2325285960794798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219712"/>
        <c:axId val="117221632"/>
      </c:scatterChart>
      <c:valAx>
        <c:axId val="1172197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(minutes)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7221632"/>
        <c:crosses val="autoZero"/>
        <c:crossBetween val="midCat"/>
      </c:valAx>
      <c:valAx>
        <c:axId val="1172216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Concentrations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721971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Concentration of Target Gene and Regulators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TEC1 (+0.0022)</c:v>
          </c:tx>
          <c:xVal>
            <c:numRef>
              <c:f>log2_optimized_concentrations!$C$1:$O$1</c:f>
              <c:numCache>
                <c:formatCode>General</c:formatCode>
                <c:ptCount val="13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</c:numCache>
            </c:numRef>
          </c:xVal>
          <c:yVal>
            <c:numRef>
              <c:f>log2_optimized_concentrations!$C$23:$O$23</c:f>
              <c:numCache>
                <c:formatCode>General</c:formatCode>
                <c:ptCount val="13"/>
                <c:pt idx="0">
                  <c:v>0</c:v>
                </c:pt>
                <c:pt idx="1">
                  <c:v>-0.15646609649123835</c:v>
                </c:pt>
                <c:pt idx="2">
                  <c:v>-0.30409948190450237</c:v>
                </c:pt>
                <c:pt idx="3">
                  <c:v>-0.44209226119756517</c:v>
                </c:pt>
                <c:pt idx="4">
                  <c:v>-0.56977897843557257</c:v>
                </c:pt>
                <c:pt idx="5">
                  <c:v>-0.6866670906084078</c:v>
                </c:pt>
                <c:pt idx="6">
                  <c:v>-0.79246012608439476</c:v>
                </c:pt>
                <c:pt idx="7">
                  <c:v>-0.88706987915655933</c:v>
                </c:pt>
                <c:pt idx="8">
                  <c:v>-0.97061680274243234</c:v>
                </c:pt>
                <c:pt idx="9">
                  <c:v>-1.0434179660869645</c:v>
                </c:pt>
                <c:pt idx="10">
                  <c:v>-1.1059642047616194</c:v>
                </c:pt>
                <c:pt idx="11">
                  <c:v>-1.1588889355944305</c:v>
                </c:pt>
                <c:pt idx="12">
                  <c:v>-1.2029318530295638</c:v>
                </c:pt>
              </c:numCache>
            </c:numRef>
          </c:yVal>
          <c:smooth val="0"/>
        </c:ser>
        <c:ser>
          <c:idx val="1"/>
          <c:order val="1"/>
          <c:tx>
            <c:v>FLH1 (wt: -0.3562)</c:v>
          </c:tx>
          <c:xVal>
            <c:numRef>
              <c:f>log2_optimized_concentrations!$C$1:$O$1</c:f>
              <c:numCache>
                <c:formatCode>General</c:formatCode>
                <c:ptCount val="13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</c:numCache>
            </c:numRef>
          </c:xVal>
          <c:yVal>
            <c:numRef>
              <c:f>log2_optimized_concentrations!$C$5:$O$5</c:f>
              <c:numCache>
                <c:formatCode>General</c:formatCode>
                <c:ptCount val="13"/>
                <c:pt idx="0">
                  <c:v>0</c:v>
                </c:pt>
                <c:pt idx="1">
                  <c:v>5.5020094447492895E-2</c:v>
                </c:pt>
                <c:pt idx="2">
                  <c:v>0.10369340485755185</c:v>
                </c:pt>
                <c:pt idx="3">
                  <c:v>0.14692815440095353</c:v>
                </c:pt>
                <c:pt idx="4">
                  <c:v>0.18546706087896436</c:v>
                </c:pt>
                <c:pt idx="5">
                  <c:v>0.21992474831036979</c:v>
                </c:pt>
                <c:pt idx="6">
                  <c:v>0.25081514749437916</c:v>
                </c:pt>
                <c:pt idx="7">
                  <c:v>0.27857192745296011</c:v>
                </c:pt>
                <c:pt idx="8">
                  <c:v>0.30356399167111447</c:v>
                </c:pt>
                <c:pt idx="9">
                  <c:v>0.32610740146475847</c:v>
                </c:pt>
                <c:pt idx="10">
                  <c:v>0.34647467830565948</c:v>
                </c:pt>
                <c:pt idx="11">
                  <c:v>0.36490214639604224</c:v>
                </c:pt>
                <c:pt idx="12">
                  <c:v>0.38159579060782267</c:v>
                </c:pt>
              </c:numCache>
            </c:numRef>
          </c:yVal>
          <c:smooth val="0"/>
        </c:ser>
        <c:ser>
          <c:idx val="2"/>
          <c:order val="2"/>
          <c:tx>
            <c:v>PHD1 (wt: +0.2947)</c:v>
          </c:tx>
          <c:xVal>
            <c:numRef>
              <c:f>log2_optimized_concentrations!$C$1:$O$1</c:f>
              <c:numCache>
                <c:formatCode>General</c:formatCode>
                <c:ptCount val="13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</c:numCache>
            </c:numRef>
          </c:xVal>
          <c:yVal>
            <c:numRef>
              <c:f>log2_optimized_concentrations!$C$15:$O$15</c:f>
              <c:numCache>
                <c:formatCode>General</c:formatCode>
                <c:ptCount val="13"/>
                <c:pt idx="0">
                  <c:v>0</c:v>
                </c:pt>
                <c:pt idx="1">
                  <c:v>0.12760569552853995</c:v>
                </c:pt>
                <c:pt idx="2">
                  <c:v>0.22036782717238701</c:v>
                </c:pt>
                <c:pt idx="3">
                  <c:v>0.28705508712657768</c:v>
                </c:pt>
                <c:pt idx="4">
                  <c:v>0.33345163512192832</c:v>
                </c:pt>
                <c:pt idx="5">
                  <c:v>0.363587738128195</c:v>
                </c:pt>
                <c:pt idx="6">
                  <c:v>0.38039876784669358</c:v>
                </c:pt>
                <c:pt idx="7">
                  <c:v>0.38610382082109895</c:v>
                </c:pt>
                <c:pt idx="8">
                  <c:v>0.38243477121783098</c:v>
                </c:pt>
                <c:pt idx="9">
                  <c:v>0.37078113749510899</c:v>
                </c:pt>
                <c:pt idx="10">
                  <c:v>0.35228490748754804</c:v>
                </c:pt>
                <c:pt idx="11">
                  <c:v>0.32790439800849491</c:v>
                </c:pt>
                <c:pt idx="12">
                  <c:v>0.29845840732966178</c:v>
                </c:pt>
              </c:numCache>
            </c:numRef>
          </c:yVal>
          <c:smooth val="0"/>
        </c:ser>
        <c:ser>
          <c:idx val="3"/>
          <c:order val="3"/>
          <c:tx>
            <c:v>SKN7 (wt: -1.8432)</c:v>
          </c:tx>
          <c:xVal>
            <c:numRef>
              <c:f>log2_optimized_concentrations!$C$1:$O$1</c:f>
              <c:numCache>
                <c:formatCode>General</c:formatCode>
                <c:ptCount val="13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</c:numCache>
            </c:numRef>
          </c:xVal>
          <c:yVal>
            <c:numRef>
              <c:f>log2_optimized_concentrations!$C$17:$O$17</c:f>
              <c:numCache>
                <c:formatCode>General</c:formatCode>
                <c:ptCount val="13"/>
                <c:pt idx="0">
                  <c:v>0</c:v>
                </c:pt>
                <c:pt idx="1">
                  <c:v>8.0889474978250719E-2</c:v>
                </c:pt>
                <c:pt idx="2">
                  <c:v>0.14701089599798345</c:v>
                </c:pt>
                <c:pt idx="3">
                  <c:v>0.20155540852784715</c:v>
                </c:pt>
                <c:pt idx="4">
                  <c:v>0.24687508813871306</c:v>
                </c:pt>
                <c:pt idx="5">
                  <c:v>0.28474802312704917</c:v>
                </c:pt>
                <c:pt idx="6">
                  <c:v>0.3165463744845376</c:v>
                </c:pt>
                <c:pt idx="7">
                  <c:v>0.34334705200816351</c:v>
                </c:pt>
                <c:pt idx="8">
                  <c:v>0.36600715440940645</c:v>
                </c:pt>
                <c:pt idx="9">
                  <c:v>0.385216827212433</c:v>
                </c:pt>
                <c:pt idx="10">
                  <c:v>0.40153726219566876</c:v>
                </c:pt>
                <c:pt idx="11">
                  <c:v>0.41542858494577239</c:v>
                </c:pt>
                <c:pt idx="12">
                  <c:v>0.42727069525386896</c:v>
                </c:pt>
              </c:numCache>
            </c:numRef>
          </c:yVal>
          <c:smooth val="0"/>
        </c:ser>
        <c:ser>
          <c:idx val="4"/>
          <c:order val="4"/>
          <c:tx>
            <c:v>TEC1 (wt: -0.3474)</c:v>
          </c:tx>
          <c:xVal>
            <c:numRef>
              <c:f>log2_optimized_concentrations!$C$1:$O$1</c:f>
              <c:numCache>
                <c:formatCode>General</c:formatCode>
                <c:ptCount val="13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</c:numCache>
            </c:numRef>
          </c:xVal>
          <c:yVal>
            <c:numRef>
              <c:f>log2_optimized_concentrations!$C$23:$O$23</c:f>
              <c:numCache>
                <c:formatCode>General</c:formatCode>
                <c:ptCount val="13"/>
                <c:pt idx="0">
                  <c:v>0</c:v>
                </c:pt>
                <c:pt idx="1">
                  <c:v>-0.15646609649123835</c:v>
                </c:pt>
                <c:pt idx="2">
                  <c:v>-0.30409948190450237</c:v>
                </c:pt>
                <c:pt idx="3">
                  <c:v>-0.44209226119756517</c:v>
                </c:pt>
                <c:pt idx="4">
                  <c:v>-0.56977897843557257</c:v>
                </c:pt>
                <c:pt idx="5">
                  <c:v>-0.6866670906084078</c:v>
                </c:pt>
                <c:pt idx="6">
                  <c:v>-0.79246012608439476</c:v>
                </c:pt>
                <c:pt idx="7">
                  <c:v>-0.88706987915655933</c:v>
                </c:pt>
                <c:pt idx="8">
                  <c:v>-0.97061680274243234</c:v>
                </c:pt>
                <c:pt idx="9">
                  <c:v>-1.0434179660869645</c:v>
                </c:pt>
                <c:pt idx="10">
                  <c:v>-1.1059642047616194</c:v>
                </c:pt>
                <c:pt idx="11">
                  <c:v>-1.1588889355944305</c:v>
                </c:pt>
                <c:pt idx="12">
                  <c:v>-1.2029318530295638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302592"/>
        <c:axId val="118321152"/>
      </c:scatterChart>
      <c:valAx>
        <c:axId val="1183025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(minutes)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8321152"/>
        <c:crosses val="autoZero"/>
        <c:crossBetween val="midCat"/>
      </c:valAx>
      <c:valAx>
        <c:axId val="11832115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Concentrations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830259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C5E9-52E3-4EF0-A563-CCF5E2EF68FA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DEA7-8354-44AE-8BCB-56E59CE04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595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C5E9-52E3-4EF0-A563-CCF5E2EF68FA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DEA7-8354-44AE-8BCB-56E59CE04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976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C5E9-52E3-4EF0-A563-CCF5E2EF68FA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DEA7-8354-44AE-8BCB-56E59CE04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090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C5E9-52E3-4EF0-A563-CCF5E2EF68FA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DEA7-8354-44AE-8BCB-56E59CE04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445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C5E9-52E3-4EF0-A563-CCF5E2EF68FA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DEA7-8354-44AE-8BCB-56E59CE04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67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C5E9-52E3-4EF0-A563-CCF5E2EF68FA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DEA7-8354-44AE-8BCB-56E59CE04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716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C5E9-52E3-4EF0-A563-CCF5E2EF68FA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DEA7-8354-44AE-8BCB-56E59CE04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41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C5E9-52E3-4EF0-A563-CCF5E2EF68FA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DEA7-8354-44AE-8BCB-56E59CE04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439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C5E9-52E3-4EF0-A563-CCF5E2EF68FA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DEA7-8354-44AE-8BCB-56E59CE04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18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C5E9-52E3-4EF0-A563-CCF5E2EF68FA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DEA7-8354-44AE-8BCB-56E59CE04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33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C5E9-52E3-4EF0-A563-CCF5E2EF68FA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6DEA7-8354-44AE-8BCB-56E59CE04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832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CC5E9-52E3-4EF0-A563-CCF5E2EF68FA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6DEA7-8354-44AE-8BCB-56E59CE04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428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g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52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Modeling gene expression regulation using cold shock response in </a:t>
            </a:r>
            <a:r>
              <a:rPr lang="en-US" i="1" dirty="0" smtClean="0"/>
              <a:t>Saccharomyces </a:t>
            </a:r>
            <a:r>
              <a:rPr lang="en-US" i="1" dirty="0" err="1" smtClean="0"/>
              <a:t>cerevisiae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Elizabeth Polidan</a:t>
            </a:r>
          </a:p>
          <a:p>
            <a:r>
              <a:rPr lang="en-US" dirty="0" smtClean="0"/>
              <a:t>Department of Mathematics</a:t>
            </a:r>
          </a:p>
          <a:p>
            <a:r>
              <a:rPr lang="en-US" dirty="0" smtClean="0"/>
              <a:t>Loyola Marymount University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89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Cannot calculate a total </a:t>
            </a:r>
            <a:r>
              <a:rPr lang="en-US" sz="3600" dirty="0" smtClean="0"/>
              <a:t>“</a:t>
            </a:r>
            <a:r>
              <a:rPr lang="en-US" sz="3600" dirty="0" smtClean="0"/>
              <a:t>effective” weight  </a:t>
            </a:r>
            <a:endParaRPr lang="en-US" sz="3600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>
          <a:xfrm>
            <a:off x="274320" y="1603248"/>
            <a:ext cx="4754880" cy="487375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dirty="0" smtClean="0"/>
              <a:t>Tested to see if the weights can be combined to one “effective” weight</a:t>
            </a:r>
          </a:p>
          <a:p>
            <a:pPr lvl="1">
              <a:buFont typeface="Wingdings" pitchFamily="2" charset="2"/>
              <a:buChar char="§"/>
            </a:pPr>
            <a:r>
              <a:rPr lang="en-US" sz="1800" dirty="0"/>
              <a:t>Applied weights to model concentrations, </a:t>
            </a:r>
            <a:r>
              <a:rPr lang="en-US" sz="1800" dirty="0" smtClean="0"/>
              <a:t>per </a:t>
            </a:r>
            <a:r>
              <a:rPr lang="en-US" sz="1800" dirty="0"/>
              <a:t>sigmoidal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model </a:t>
            </a:r>
            <a:r>
              <a:rPr lang="en-US" sz="1800" dirty="0"/>
              <a:t>calculation</a:t>
            </a: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956626386"/>
              </p:ext>
            </p:extLst>
          </p:nvPr>
        </p:nvGraphicFramePr>
        <p:xfrm>
          <a:off x="4876800" y="1600200"/>
          <a:ext cx="4067175" cy="24403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702094624"/>
              </p:ext>
            </p:extLst>
          </p:nvPr>
        </p:nvGraphicFramePr>
        <p:xfrm>
          <a:off x="228600" y="4191000"/>
          <a:ext cx="4098925" cy="2457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1405704654"/>
              </p:ext>
            </p:extLst>
          </p:nvPr>
        </p:nvGraphicFramePr>
        <p:xfrm>
          <a:off x="4876800" y="4191000"/>
          <a:ext cx="4105275" cy="2466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96" t="30938" r="40485" b="53139"/>
          <a:stretch/>
        </p:blipFill>
        <p:spPr>
          <a:xfrm>
            <a:off x="1953087" y="3657600"/>
            <a:ext cx="1015196" cy="576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94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Regulation Network with Added Genes</a:t>
            </a:r>
            <a:endParaRPr lang="en-US" sz="3600" dirty="0"/>
          </a:p>
        </p:txBody>
      </p:sp>
      <p:grpSp>
        <p:nvGrpSpPr>
          <p:cNvPr id="4" name="Group 3"/>
          <p:cNvGrpSpPr/>
          <p:nvPr/>
        </p:nvGrpSpPr>
        <p:grpSpPr>
          <a:xfrm>
            <a:off x="287901" y="1219200"/>
            <a:ext cx="8392886" cy="5463701"/>
            <a:chOff x="287901" y="725729"/>
            <a:chExt cx="8392886" cy="5463701"/>
          </a:xfrm>
        </p:grpSpPr>
        <p:grpSp>
          <p:nvGrpSpPr>
            <p:cNvPr id="5" name="Group 4"/>
            <p:cNvGrpSpPr/>
            <p:nvPr/>
          </p:nvGrpSpPr>
          <p:grpSpPr>
            <a:xfrm>
              <a:off x="881744" y="4822372"/>
              <a:ext cx="7558856" cy="1367058"/>
              <a:chOff x="881744" y="4895831"/>
              <a:chExt cx="7558856" cy="1367058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6431992" y="5618346"/>
                <a:ext cx="1920462" cy="297517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400" b="1" dirty="0" smtClean="0"/>
                  <a:t>Fermentation regulator</a:t>
                </a:r>
                <a:endParaRPr lang="en-US" sz="1400" b="1" dirty="0"/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3428628" y="5965372"/>
                <a:ext cx="2787494" cy="29751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400" b="1" dirty="0" smtClean="0"/>
                  <a:t>Regulates Meiotic Gene Expression</a:t>
                </a:r>
                <a:endParaRPr lang="en-US" sz="1400" b="1" dirty="0"/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3535418" y="5617028"/>
                <a:ext cx="2824812" cy="297517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400" b="1" dirty="0" smtClean="0"/>
                  <a:t>Osmotic/Oxidative Stress Reponses</a:t>
                </a:r>
                <a:endParaRPr lang="en-US" sz="1400" b="1" dirty="0"/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938737" y="5618346"/>
                <a:ext cx="2515817" cy="297517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400" b="1" dirty="0" smtClean="0"/>
                  <a:t>Invasive/</a:t>
                </a:r>
                <a:r>
                  <a:rPr lang="en-US" sz="1400" b="1" dirty="0" err="1" smtClean="0"/>
                  <a:t>Pseudohyphal</a:t>
                </a:r>
                <a:r>
                  <a:rPr lang="en-US" sz="1400" b="1" dirty="0" smtClean="0"/>
                  <a:t> Growth</a:t>
                </a:r>
                <a:endParaRPr lang="en-US" sz="1400" b="1" dirty="0"/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881744" y="5257801"/>
                <a:ext cx="3195105" cy="297517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400" b="1" dirty="0" smtClean="0"/>
                  <a:t>Regulates Ribosomal Protein Expression</a:t>
                </a:r>
                <a:endParaRPr lang="en-US" sz="1400" b="1" dirty="0"/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2877970" y="4909790"/>
                <a:ext cx="2728311" cy="297517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400" b="1" dirty="0" smtClean="0"/>
                  <a:t>TF for Glycerol Biosynthesis Genes</a:t>
                </a:r>
                <a:endParaRPr lang="en-US" sz="1400" b="1" dirty="0"/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5670527" y="4910465"/>
                <a:ext cx="2685030" cy="297517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400" b="1" dirty="0" smtClean="0"/>
                  <a:t>Septum Destruction &gt; Cytokinesis</a:t>
                </a:r>
                <a:endParaRPr lang="en-US" sz="1400" b="1" dirty="0"/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4082144" y="5257801"/>
                <a:ext cx="2860078" cy="297517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400" b="1" dirty="0" smtClean="0"/>
                  <a:t>Activator of genes regulated by NCR</a:t>
                </a:r>
                <a:endParaRPr lang="en-US" sz="1400" b="1" dirty="0"/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907471" y="4895831"/>
                <a:ext cx="1890261" cy="29751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400" b="1" dirty="0" smtClean="0"/>
                  <a:t>Fatty acid desaturation</a:t>
                </a:r>
                <a:endParaRPr lang="en-US" sz="1400" b="1" dirty="0"/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7010400" y="5257800"/>
                <a:ext cx="1430200" cy="297517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400" b="1" dirty="0" smtClean="0"/>
                  <a:t>Stress Response</a:t>
                </a:r>
                <a:endParaRPr lang="en-US" sz="1400" b="1" dirty="0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287901" y="725729"/>
              <a:ext cx="8392886" cy="4025927"/>
              <a:chOff x="250371" y="725729"/>
              <a:chExt cx="8392886" cy="4025927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250371" y="1295400"/>
                <a:ext cx="8392886" cy="3200400"/>
                <a:chOff x="250371" y="1752600"/>
                <a:chExt cx="8392886" cy="3200400"/>
              </a:xfrm>
            </p:grpSpPr>
            <p:pic>
              <p:nvPicPr>
                <p:cNvPr id="40" name="Picture 39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910" t="25646" r="13040" b="37177"/>
                <a:stretch/>
              </p:blipFill>
              <p:spPr>
                <a:xfrm>
                  <a:off x="250371" y="1752600"/>
                  <a:ext cx="8392886" cy="3200400"/>
                </a:xfrm>
                <a:prstGeom prst="rect">
                  <a:avLst/>
                </a:prstGeom>
              </p:spPr>
            </p:pic>
            <p:grpSp>
              <p:nvGrpSpPr>
                <p:cNvPr id="41" name="Group 40"/>
                <p:cNvGrpSpPr/>
                <p:nvPr/>
              </p:nvGrpSpPr>
              <p:grpSpPr>
                <a:xfrm>
                  <a:off x="1674107" y="1981200"/>
                  <a:ext cx="551655" cy="264158"/>
                  <a:chOff x="1674107" y="1981200"/>
                  <a:chExt cx="551655" cy="264158"/>
                </a:xfrm>
              </p:grpSpPr>
              <p:sp>
                <p:nvSpPr>
                  <p:cNvPr id="102" name="Rectangle 101"/>
                  <p:cNvSpPr/>
                  <p:nvPr/>
                </p:nvSpPr>
                <p:spPr>
                  <a:xfrm>
                    <a:off x="1674107" y="2006376"/>
                    <a:ext cx="551655" cy="237821"/>
                  </a:xfrm>
                  <a:prstGeom prst="rect">
                    <a:avLst/>
                  </a:prstGeom>
                  <a:solidFill>
                    <a:schemeClr val="accent3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103" name="TextBox 102"/>
                  <p:cNvSpPr txBox="1"/>
                  <p:nvPr/>
                </p:nvSpPr>
                <p:spPr>
                  <a:xfrm>
                    <a:off x="1676400" y="1981200"/>
                    <a:ext cx="451714" cy="2641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HAP5</a:t>
                    </a:r>
                    <a:endParaRPr lang="en-US" sz="1400" dirty="0"/>
                  </a:p>
                </p:txBody>
              </p:sp>
            </p:grpSp>
            <p:grpSp>
              <p:nvGrpSpPr>
                <p:cNvPr id="42" name="Group 41"/>
                <p:cNvGrpSpPr/>
                <p:nvPr/>
              </p:nvGrpSpPr>
              <p:grpSpPr>
                <a:xfrm>
                  <a:off x="2847991" y="1970314"/>
                  <a:ext cx="551656" cy="249975"/>
                  <a:chOff x="2847991" y="1970314"/>
                  <a:chExt cx="551656" cy="249975"/>
                </a:xfrm>
              </p:grpSpPr>
              <p:sp>
                <p:nvSpPr>
                  <p:cNvPr id="100" name="Rectangle 99"/>
                  <p:cNvSpPr/>
                  <p:nvPr/>
                </p:nvSpPr>
                <p:spPr>
                  <a:xfrm>
                    <a:off x="2847991" y="2004087"/>
                    <a:ext cx="551656" cy="216202"/>
                  </a:xfrm>
                  <a:prstGeom prst="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101" name="TextBox 100"/>
                  <p:cNvSpPr txBox="1"/>
                  <p:nvPr/>
                </p:nvSpPr>
                <p:spPr>
                  <a:xfrm>
                    <a:off x="2862944" y="1970314"/>
                    <a:ext cx="433746" cy="2401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SWI6</a:t>
                    </a:r>
                    <a:endParaRPr lang="en-US" sz="1400" dirty="0"/>
                  </a:p>
                </p:txBody>
              </p:sp>
            </p:grpSp>
            <p:grpSp>
              <p:nvGrpSpPr>
                <p:cNvPr id="43" name="Group 42"/>
                <p:cNvGrpSpPr/>
                <p:nvPr/>
              </p:nvGrpSpPr>
              <p:grpSpPr>
                <a:xfrm>
                  <a:off x="4016828" y="1959429"/>
                  <a:ext cx="551655" cy="260861"/>
                  <a:chOff x="3335312" y="1100516"/>
                  <a:chExt cx="551655" cy="260861"/>
                </a:xfrm>
              </p:grpSpPr>
              <p:sp>
                <p:nvSpPr>
                  <p:cNvPr id="98" name="Rectangle 97"/>
                  <p:cNvSpPr/>
                  <p:nvPr/>
                </p:nvSpPr>
                <p:spPr>
                  <a:xfrm>
                    <a:off x="3335312" y="1145175"/>
                    <a:ext cx="551655" cy="216202"/>
                  </a:xfrm>
                  <a:prstGeom prst="rect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99" name="TextBox 98"/>
                  <p:cNvSpPr txBox="1"/>
                  <p:nvPr/>
                </p:nvSpPr>
                <p:spPr>
                  <a:xfrm>
                    <a:off x="3352800" y="1100516"/>
                    <a:ext cx="434693" cy="2401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SKO1</a:t>
                    </a:r>
                    <a:endParaRPr lang="en-US" sz="1400" dirty="0"/>
                  </a:p>
                </p:txBody>
              </p:sp>
            </p:grpSp>
            <p:grpSp>
              <p:nvGrpSpPr>
                <p:cNvPr id="44" name="Group 43"/>
                <p:cNvGrpSpPr/>
                <p:nvPr/>
              </p:nvGrpSpPr>
              <p:grpSpPr>
                <a:xfrm>
                  <a:off x="5170714" y="1957271"/>
                  <a:ext cx="599808" cy="286947"/>
                  <a:chOff x="4422295" y="1100516"/>
                  <a:chExt cx="599808" cy="260861"/>
                </a:xfrm>
              </p:grpSpPr>
              <p:sp>
                <p:nvSpPr>
                  <p:cNvPr id="96" name="Rectangle 95"/>
                  <p:cNvSpPr/>
                  <p:nvPr/>
                </p:nvSpPr>
                <p:spPr>
                  <a:xfrm>
                    <a:off x="4470449" y="1145175"/>
                    <a:ext cx="551654" cy="216202"/>
                  </a:xfrm>
                  <a:prstGeom prst="rect">
                    <a:avLst/>
                  </a:prstGeom>
                  <a:solidFill>
                    <a:schemeClr val="bg2">
                      <a:lumMod val="9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97" name="TextBox 96"/>
                  <p:cNvSpPr txBox="1"/>
                  <p:nvPr/>
                </p:nvSpPr>
                <p:spPr>
                  <a:xfrm>
                    <a:off x="4422295" y="1100516"/>
                    <a:ext cx="532981" cy="2401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MSS11</a:t>
                    </a:r>
                    <a:endParaRPr lang="en-US" sz="1400" dirty="0"/>
                  </a:p>
                </p:txBody>
              </p:sp>
            </p:grpSp>
            <p:grpSp>
              <p:nvGrpSpPr>
                <p:cNvPr id="45" name="Group 44"/>
                <p:cNvGrpSpPr/>
                <p:nvPr/>
              </p:nvGrpSpPr>
              <p:grpSpPr>
                <a:xfrm>
                  <a:off x="6386348" y="1970314"/>
                  <a:ext cx="551655" cy="266423"/>
                  <a:chOff x="6386348" y="1970314"/>
                  <a:chExt cx="551655" cy="266423"/>
                </a:xfrm>
              </p:grpSpPr>
              <p:sp>
                <p:nvSpPr>
                  <p:cNvPr id="94" name="Rectangle 93"/>
                  <p:cNvSpPr/>
                  <p:nvPr/>
                </p:nvSpPr>
                <p:spPr>
                  <a:xfrm>
                    <a:off x="6386348" y="1998915"/>
                    <a:ext cx="551655" cy="237822"/>
                  </a:xfrm>
                  <a:prstGeom prst="rect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95" name="TextBox 94"/>
                  <p:cNvSpPr txBox="1"/>
                  <p:nvPr/>
                </p:nvSpPr>
                <p:spPr>
                  <a:xfrm>
                    <a:off x="6410596" y="1970314"/>
                    <a:ext cx="423496" cy="2641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AFT2</a:t>
                    </a:r>
                    <a:endParaRPr lang="en-US" sz="1400" dirty="0"/>
                  </a:p>
                </p:txBody>
              </p:sp>
            </p:grpSp>
            <p:grpSp>
              <p:nvGrpSpPr>
                <p:cNvPr id="46" name="Group 45"/>
                <p:cNvGrpSpPr/>
                <p:nvPr/>
              </p:nvGrpSpPr>
              <p:grpSpPr>
                <a:xfrm>
                  <a:off x="7552729" y="1968701"/>
                  <a:ext cx="577636" cy="274973"/>
                  <a:chOff x="7740088" y="1152257"/>
                  <a:chExt cx="577636" cy="249975"/>
                </a:xfrm>
              </p:grpSpPr>
              <p:sp>
                <p:nvSpPr>
                  <p:cNvPr id="92" name="Rectangle 91"/>
                  <p:cNvSpPr/>
                  <p:nvPr/>
                </p:nvSpPr>
                <p:spPr>
                  <a:xfrm>
                    <a:off x="7766069" y="1186030"/>
                    <a:ext cx="551655" cy="216202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93" name="TextBox 92"/>
                  <p:cNvSpPr txBox="1"/>
                  <p:nvPr/>
                </p:nvSpPr>
                <p:spPr>
                  <a:xfrm>
                    <a:off x="7740088" y="1152257"/>
                    <a:ext cx="512666" cy="2401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HMO1</a:t>
                    </a:r>
                    <a:endParaRPr lang="en-US" sz="1400" dirty="0"/>
                  </a:p>
                </p:txBody>
              </p:sp>
            </p:grpSp>
            <p:grpSp>
              <p:nvGrpSpPr>
                <p:cNvPr id="47" name="Group 46"/>
                <p:cNvGrpSpPr/>
                <p:nvPr/>
              </p:nvGrpSpPr>
              <p:grpSpPr>
                <a:xfrm>
                  <a:off x="1632858" y="2763357"/>
                  <a:ext cx="551655" cy="274973"/>
                  <a:chOff x="1019067" y="2090787"/>
                  <a:chExt cx="551655" cy="249975"/>
                </a:xfrm>
              </p:grpSpPr>
              <p:sp>
                <p:nvSpPr>
                  <p:cNvPr id="90" name="Rectangle 89"/>
                  <p:cNvSpPr/>
                  <p:nvPr/>
                </p:nvSpPr>
                <p:spPr>
                  <a:xfrm>
                    <a:off x="1019067" y="2124560"/>
                    <a:ext cx="551655" cy="216202"/>
                  </a:xfrm>
                  <a:prstGeom prst="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91" name="TextBox 90"/>
                  <p:cNvSpPr txBox="1"/>
                  <p:nvPr/>
                </p:nvSpPr>
                <p:spPr>
                  <a:xfrm>
                    <a:off x="1037694" y="2090787"/>
                    <a:ext cx="433745" cy="2401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SWI4</a:t>
                    </a:r>
                    <a:endParaRPr lang="en-US" sz="1400" dirty="0"/>
                  </a:p>
                </p:txBody>
              </p:sp>
            </p:grpSp>
            <p:grpSp>
              <p:nvGrpSpPr>
                <p:cNvPr id="48" name="Group 47"/>
                <p:cNvGrpSpPr/>
                <p:nvPr/>
              </p:nvGrpSpPr>
              <p:grpSpPr>
                <a:xfrm>
                  <a:off x="2842763" y="2775244"/>
                  <a:ext cx="535112" cy="263139"/>
                  <a:chOff x="1764138" y="551764"/>
                  <a:chExt cx="535112" cy="289453"/>
                </a:xfrm>
              </p:grpSpPr>
              <p:sp>
                <p:nvSpPr>
                  <p:cNvPr id="88" name="Rectangle 87"/>
                  <p:cNvSpPr/>
                  <p:nvPr/>
                </p:nvSpPr>
                <p:spPr>
                  <a:xfrm>
                    <a:off x="1764138" y="589316"/>
                    <a:ext cx="535112" cy="251901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89" name="TextBox 88"/>
                  <p:cNvSpPr txBox="1"/>
                  <p:nvPr/>
                </p:nvSpPr>
                <p:spPr>
                  <a:xfrm>
                    <a:off x="1772350" y="551764"/>
                    <a:ext cx="363717" cy="25436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CIN5</a:t>
                    </a:r>
                    <a:endParaRPr lang="en-US" sz="1400" dirty="0"/>
                  </a:p>
                </p:txBody>
              </p:sp>
            </p:grpSp>
            <p:grpSp>
              <p:nvGrpSpPr>
                <p:cNvPr id="49" name="Group 48"/>
                <p:cNvGrpSpPr/>
                <p:nvPr/>
              </p:nvGrpSpPr>
              <p:grpSpPr>
                <a:xfrm>
                  <a:off x="4027344" y="2763370"/>
                  <a:ext cx="520657" cy="286947"/>
                  <a:chOff x="3330196" y="752235"/>
                  <a:chExt cx="520657" cy="260861"/>
                </a:xfrm>
              </p:grpSpPr>
              <p:sp>
                <p:nvSpPr>
                  <p:cNvPr id="86" name="Rectangle 85"/>
                  <p:cNvSpPr/>
                  <p:nvPr/>
                </p:nvSpPr>
                <p:spPr>
                  <a:xfrm>
                    <a:off x="3349348" y="796894"/>
                    <a:ext cx="501505" cy="216202"/>
                  </a:xfrm>
                  <a:prstGeom prst="rect">
                    <a:avLst/>
                  </a:prstGeom>
                  <a:solidFill>
                    <a:schemeClr val="bg2">
                      <a:lumMod val="9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87" name="TextBox 86"/>
                  <p:cNvSpPr txBox="1"/>
                  <p:nvPr/>
                </p:nvSpPr>
                <p:spPr>
                  <a:xfrm>
                    <a:off x="3330196" y="752235"/>
                    <a:ext cx="415780" cy="2401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PHD1</a:t>
                    </a:r>
                    <a:endParaRPr lang="en-US" sz="1400" dirty="0"/>
                  </a:p>
                </p:txBody>
              </p:sp>
            </p:grpSp>
            <p:grpSp>
              <p:nvGrpSpPr>
                <p:cNvPr id="50" name="Group 49"/>
                <p:cNvGrpSpPr/>
                <p:nvPr/>
              </p:nvGrpSpPr>
              <p:grpSpPr>
                <a:xfrm>
                  <a:off x="5227138" y="2762259"/>
                  <a:ext cx="535112" cy="264129"/>
                  <a:chOff x="4277689" y="412026"/>
                  <a:chExt cx="588623" cy="264129"/>
                </a:xfrm>
              </p:grpSpPr>
              <p:sp>
                <p:nvSpPr>
                  <p:cNvPr id="84" name="Rectangle 83"/>
                  <p:cNvSpPr/>
                  <p:nvPr/>
                </p:nvSpPr>
                <p:spPr>
                  <a:xfrm>
                    <a:off x="4277689" y="447154"/>
                    <a:ext cx="588623" cy="229001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85" name="TextBox 84"/>
                  <p:cNvSpPr txBox="1"/>
                  <p:nvPr/>
                </p:nvSpPr>
                <p:spPr>
                  <a:xfrm>
                    <a:off x="4301767" y="412026"/>
                    <a:ext cx="411747" cy="23123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YAP6</a:t>
                    </a:r>
                    <a:endParaRPr lang="en-US" sz="1400" dirty="0"/>
                  </a:p>
                </p:txBody>
              </p:sp>
            </p:grpSp>
            <p:grpSp>
              <p:nvGrpSpPr>
                <p:cNvPr id="51" name="Group 50"/>
                <p:cNvGrpSpPr/>
                <p:nvPr/>
              </p:nvGrpSpPr>
              <p:grpSpPr>
                <a:xfrm>
                  <a:off x="6410596" y="2752981"/>
                  <a:ext cx="551655" cy="286947"/>
                  <a:chOff x="5073197" y="447435"/>
                  <a:chExt cx="551655" cy="260861"/>
                </a:xfrm>
              </p:grpSpPr>
              <p:sp>
                <p:nvSpPr>
                  <p:cNvPr id="82" name="Rectangle 81"/>
                  <p:cNvSpPr/>
                  <p:nvPr/>
                </p:nvSpPr>
                <p:spPr>
                  <a:xfrm>
                    <a:off x="5073197" y="492094"/>
                    <a:ext cx="551655" cy="216202"/>
                  </a:xfrm>
                  <a:prstGeom prst="rect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83" name="TextBox 82"/>
                  <p:cNvSpPr txBox="1"/>
                  <p:nvPr/>
                </p:nvSpPr>
                <p:spPr>
                  <a:xfrm>
                    <a:off x="5088979" y="447435"/>
                    <a:ext cx="439299" cy="2401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SKN7</a:t>
                    </a:r>
                    <a:endParaRPr lang="en-US" sz="1400" dirty="0"/>
                  </a:p>
                </p:txBody>
              </p:sp>
            </p:grpSp>
            <p:grpSp>
              <p:nvGrpSpPr>
                <p:cNvPr id="52" name="Group 51"/>
                <p:cNvGrpSpPr/>
                <p:nvPr/>
              </p:nvGrpSpPr>
              <p:grpSpPr>
                <a:xfrm>
                  <a:off x="7589595" y="2753593"/>
                  <a:ext cx="551655" cy="286947"/>
                  <a:chOff x="7747290" y="447435"/>
                  <a:chExt cx="551655" cy="260861"/>
                </a:xfrm>
              </p:grpSpPr>
              <p:sp>
                <p:nvSpPr>
                  <p:cNvPr id="80" name="Rectangle 79"/>
                  <p:cNvSpPr/>
                  <p:nvPr/>
                </p:nvSpPr>
                <p:spPr>
                  <a:xfrm>
                    <a:off x="7747290" y="492094"/>
                    <a:ext cx="551655" cy="216202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81" name="TextBox 80"/>
                  <p:cNvSpPr txBox="1"/>
                  <p:nvPr/>
                </p:nvSpPr>
                <p:spPr>
                  <a:xfrm>
                    <a:off x="7772666" y="447435"/>
                    <a:ext cx="421239" cy="2401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FHL1</a:t>
                    </a:r>
                    <a:endParaRPr lang="en-US" sz="1400" dirty="0"/>
                  </a:p>
                </p:txBody>
              </p:sp>
            </p:grpSp>
            <p:grpSp>
              <p:nvGrpSpPr>
                <p:cNvPr id="53" name="Group 52"/>
                <p:cNvGrpSpPr/>
                <p:nvPr/>
              </p:nvGrpSpPr>
              <p:grpSpPr>
                <a:xfrm>
                  <a:off x="452108" y="3570514"/>
                  <a:ext cx="559011" cy="260861"/>
                  <a:chOff x="953158" y="5933835"/>
                  <a:chExt cx="559011" cy="260861"/>
                </a:xfrm>
              </p:grpSpPr>
              <p:sp>
                <p:nvSpPr>
                  <p:cNvPr id="78" name="Rectangle 77"/>
                  <p:cNvSpPr/>
                  <p:nvPr/>
                </p:nvSpPr>
                <p:spPr>
                  <a:xfrm>
                    <a:off x="960514" y="5978494"/>
                    <a:ext cx="551655" cy="216202"/>
                  </a:xfrm>
                  <a:prstGeom prst="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79" name="TextBox 78"/>
                  <p:cNvSpPr txBox="1"/>
                  <p:nvPr/>
                </p:nvSpPr>
                <p:spPr>
                  <a:xfrm>
                    <a:off x="953158" y="5933835"/>
                    <a:ext cx="479932" cy="2401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MBP1</a:t>
                    </a:r>
                    <a:endParaRPr lang="en-US" sz="1400" dirty="0"/>
                  </a:p>
                </p:txBody>
              </p:sp>
            </p:grpSp>
            <p:grpSp>
              <p:nvGrpSpPr>
                <p:cNvPr id="54" name="Group 53"/>
                <p:cNvGrpSpPr/>
                <p:nvPr/>
              </p:nvGrpSpPr>
              <p:grpSpPr>
                <a:xfrm>
                  <a:off x="1607495" y="3574922"/>
                  <a:ext cx="607381" cy="253159"/>
                  <a:chOff x="1494478" y="5868628"/>
                  <a:chExt cx="607381" cy="253159"/>
                </a:xfrm>
              </p:grpSpPr>
              <p:sp>
                <p:nvSpPr>
                  <p:cNvPr id="76" name="Rectangle 75"/>
                  <p:cNvSpPr/>
                  <p:nvPr/>
                </p:nvSpPr>
                <p:spPr>
                  <a:xfrm>
                    <a:off x="1550205" y="5905585"/>
                    <a:ext cx="551654" cy="216202"/>
                  </a:xfrm>
                  <a:prstGeom prst="rect">
                    <a:avLst/>
                  </a:prstGeom>
                  <a:solidFill>
                    <a:schemeClr val="accent3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77" name="TextBox 76"/>
                  <p:cNvSpPr txBox="1"/>
                  <p:nvPr/>
                </p:nvSpPr>
                <p:spPr>
                  <a:xfrm>
                    <a:off x="1494478" y="5868628"/>
                    <a:ext cx="544269" cy="2401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MAL33</a:t>
                    </a:r>
                    <a:endParaRPr lang="en-US" sz="1400" dirty="0"/>
                  </a:p>
                </p:txBody>
              </p:sp>
            </p:grpSp>
            <p:grpSp>
              <p:nvGrpSpPr>
                <p:cNvPr id="55" name="Group 54"/>
                <p:cNvGrpSpPr/>
                <p:nvPr/>
              </p:nvGrpSpPr>
              <p:grpSpPr>
                <a:xfrm>
                  <a:off x="2852058" y="3571630"/>
                  <a:ext cx="551655" cy="260861"/>
                  <a:chOff x="1028258" y="5781435"/>
                  <a:chExt cx="551655" cy="260861"/>
                </a:xfrm>
              </p:grpSpPr>
              <p:sp>
                <p:nvSpPr>
                  <p:cNvPr id="74" name="Rectangle 73"/>
                  <p:cNvSpPr/>
                  <p:nvPr/>
                </p:nvSpPr>
                <p:spPr>
                  <a:xfrm>
                    <a:off x="1028258" y="5826094"/>
                    <a:ext cx="551655" cy="216202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75" name="TextBox 74"/>
                  <p:cNvSpPr txBox="1"/>
                  <p:nvPr/>
                </p:nvSpPr>
                <p:spPr>
                  <a:xfrm>
                    <a:off x="1034378" y="5781435"/>
                    <a:ext cx="455732" cy="2401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HOT1</a:t>
                    </a:r>
                    <a:endParaRPr lang="en-US" sz="1400" dirty="0"/>
                  </a:p>
                </p:txBody>
              </p:sp>
            </p:grpSp>
            <p:grpSp>
              <p:nvGrpSpPr>
                <p:cNvPr id="56" name="Group 55"/>
                <p:cNvGrpSpPr/>
                <p:nvPr/>
              </p:nvGrpSpPr>
              <p:grpSpPr>
                <a:xfrm>
                  <a:off x="4016828" y="3571630"/>
                  <a:ext cx="552239" cy="260861"/>
                  <a:chOff x="1690221" y="5933835"/>
                  <a:chExt cx="552239" cy="260861"/>
                </a:xfrm>
              </p:grpSpPr>
              <p:sp>
                <p:nvSpPr>
                  <p:cNvPr id="72" name="Rectangle 71"/>
                  <p:cNvSpPr/>
                  <p:nvPr/>
                </p:nvSpPr>
                <p:spPr>
                  <a:xfrm>
                    <a:off x="1690805" y="5978494"/>
                    <a:ext cx="551655" cy="216202"/>
                  </a:xfrm>
                  <a:prstGeom prst="rect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73" name="TextBox 72"/>
                  <p:cNvSpPr txBox="1"/>
                  <p:nvPr/>
                </p:nvSpPr>
                <p:spPr>
                  <a:xfrm>
                    <a:off x="1690221" y="5933835"/>
                    <a:ext cx="467516" cy="2401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SMP1</a:t>
                    </a:r>
                    <a:endParaRPr lang="en-US" sz="1400" dirty="0"/>
                  </a:p>
                </p:txBody>
              </p:sp>
            </p:grpSp>
            <p:grpSp>
              <p:nvGrpSpPr>
                <p:cNvPr id="57" name="Group 56"/>
                <p:cNvGrpSpPr/>
                <p:nvPr/>
              </p:nvGrpSpPr>
              <p:grpSpPr>
                <a:xfrm>
                  <a:off x="5224524" y="3566596"/>
                  <a:ext cx="535112" cy="278567"/>
                  <a:chOff x="4025682" y="5896650"/>
                  <a:chExt cx="535112" cy="278567"/>
                </a:xfrm>
              </p:grpSpPr>
              <p:sp>
                <p:nvSpPr>
                  <p:cNvPr id="70" name="Rectangle 69"/>
                  <p:cNvSpPr/>
                  <p:nvPr/>
                </p:nvSpPr>
                <p:spPr>
                  <a:xfrm>
                    <a:off x="4025682" y="5923316"/>
                    <a:ext cx="535112" cy="251901"/>
                  </a:xfrm>
                  <a:prstGeom prst="rect">
                    <a:avLst/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71" name="TextBox 70"/>
                  <p:cNvSpPr txBox="1"/>
                  <p:nvPr/>
                </p:nvSpPr>
                <p:spPr>
                  <a:xfrm>
                    <a:off x="4031095" y="5896650"/>
                    <a:ext cx="384520" cy="25436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FKH2</a:t>
                    </a:r>
                    <a:endParaRPr lang="en-US" sz="1400" dirty="0"/>
                  </a:p>
                </p:txBody>
              </p:sp>
            </p:grpSp>
            <p:grpSp>
              <p:nvGrpSpPr>
                <p:cNvPr id="58" name="Group 57"/>
                <p:cNvGrpSpPr/>
                <p:nvPr/>
              </p:nvGrpSpPr>
              <p:grpSpPr>
                <a:xfrm>
                  <a:off x="6399093" y="3558586"/>
                  <a:ext cx="554800" cy="286947"/>
                  <a:chOff x="3756638" y="6086235"/>
                  <a:chExt cx="554800" cy="260861"/>
                </a:xfrm>
              </p:grpSpPr>
              <p:sp>
                <p:nvSpPr>
                  <p:cNvPr id="68" name="Rectangle 67"/>
                  <p:cNvSpPr/>
                  <p:nvPr/>
                </p:nvSpPr>
                <p:spPr>
                  <a:xfrm>
                    <a:off x="3759783" y="6130894"/>
                    <a:ext cx="551655" cy="216202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9" name="TextBox 68"/>
                  <p:cNvSpPr txBox="1"/>
                  <p:nvPr/>
                </p:nvSpPr>
                <p:spPr>
                  <a:xfrm>
                    <a:off x="3756638" y="6086235"/>
                    <a:ext cx="433745" cy="2401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ACE2</a:t>
                    </a:r>
                    <a:endParaRPr lang="en-US" sz="1400" dirty="0"/>
                  </a:p>
                </p:txBody>
              </p:sp>
            </p:grpSp>
            <p:grpSp>
              <p:nvGrpSpPr>
                <p:cNvPr id="59" name="Group 58"/>
                <p:cNvGrpSpPr/>
                <p:nvPr/>
              </p:nvGrpSpPr>
              <p:grpSpPr>
                <a:xfrm>
                  <a:off x="7552627" y="3576565"/>
                  <a:ext cx="588623" cy="266812"/>
                  <a:chOff x="7742802" y="4398780"/>
                  <a:chExt cx="783457" cy="322842"/>
                </a:xfrm>
              </p:grpSpPr>
              <p:sp>
                <p:nvSpPr>
                  <p:cNvPr id="66" name="Rectangle 65"/>
                  <p:cNvSpPr/>
                  <p:nvPr/>
                </p:nvSpPr>
                <p:spPr>
                  <a:xfrm>
                    <a:off x="7742802" y="4416822"/>
                    <a:ext cx="783457" cy="304800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7" name="TextBox 66"/>
                  <p:cNvSpPr txBox="1"/>
                  <p:nvPr/>
                </p:nvSpPr>
                <p:spPr>
                  <a:xfrm>
                    <a:off x="7804760" y="4398780"/>
                    <a:ext cx="555601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ZAP1</a:t>
                    </a:r>
                    <a:endParaRPr lang="en-US" sz="1400" dirty="0"/>
                  </a:p>
                </p:txBody>
              </p:sp>
            </p:grpSp>
            <p:grpSp>
              <p:nvGrpSpPr>
                <p:cNvPr id="60" name="Group 59"/>
                <p:cNvGrpSpPr/>
                <p:nvPr/>
              </p:nvGrpSpPr>
              <p:grpSpPr>
                <a:xfrm>
                  <a:off x="1670616" y="4363015"/>
                  <a:ext cx="552967" cy="276061"/>
                  <a:chOff x="1670616" y="4363015"/>
                  <a:chExt cx="552967" cy="276061"/>
                </a:xfrm>
              </p:grpSpPr>
              <p:sp>
                <p:nvSpPr>
                  <p:cNvPr id="64" name="Rectangle 63"/>
                  <p:cNvSpPr/>
                  <p:nvPr/>
                </p:nvSpPr>
                <p:spPr>
                  <a:xfrm>
                    <a:off x="1671928" y="4401254"/>
                    <a:ext cx="551655" cy="237822"/>
                  </a:xfrm>
                  <a:prstGeom prst="rect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5" name="TextBox 64"/>
                  <p:cNvSpPr txBox="1"/>
                  <p:nvPr/>
                </p:nvSpPr>
                <p:spPr>
                  <a:xfrm>
                    <a:off x="1670616" y="4363015"/>
                    <a:ext cx="449457" cy="26415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GLN3</a:t>
                    </a:r>
                    <a:endParaRPr lang="en-US" sz="1400" dirty="0"/>
                  </a:p>
                </p:txBody>
              </p:sp>
            </p:grpSp>
            <p:grpSp>
              <p:nvGrpSpPr>
                <p:cNvPr id="61" name="Group 60"/>
                <p:cNvGrpSpPr/>
                <p:nvPr/>
              </p:nvGrpSpPr>
              <p:grpSpPr>
                <a:xfrm>
                  <a:off x="2837314" y="4357710"/>
                  <a:ext cx="597375" cy="289453"/>
                  <a:chOff x="2729769" y="5885764"/>
                  <a:chExt cx="597375" cy="289453"/>
                </a:xfrm>
              </p:grpSpPr>
              <p:sp>
                <p:nvSpPr>
                  <p:cNvPr id="62" name="Rectangle 61"/>
                  <p:cNvSpPr/>
                  <p:nvPr/>
                </p:nvSpPr>
                <p:spPr>
                  <a:xfrm>
                    <a:off x="2738521" y="5923316"/>
                    <a:ext cx="588623" cy="251901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  <p:sp>
                <p:nvSpPr>
                  <p:cNvPr id="63" name="TextBox 62"/>
                  <p:cNvSpPr txBox="1"/>
                  <p:nvPr/>
                </p:nvSpPr>
                <p:spPr>
                  <a:xfrm>
                    <a:off x="2729769" y="5885764"/>
                    <a:ext cx="486803" cy="25436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/>
                      <a:t>MGA2</a:t>
                    </a:r>
                    <a:endParaRPr lang="en-US" sz="1400" dirty="0"/>
                  </a:p>
                </p:txBody>
              </p:sp>
            </p:grpSp>
          </p:grpSp>
          <p:grpSp>
            <p:nvGrpSpPr>
              <p:cNvPr id="8" name="Group 7"/>
              <p:cNvGrpSpPr/>
              <p:nvPr/>
            </p:nvGrpSpPr>
            <p:grpSpPr>
              <a:xfrm>
                <a:off x="6102540" y="838200"/>
                <a:ext cx="588623" cy="278567"/>
                <a:chOff x="4131733" y="257850"/>
                <a:chExt cx="588623" cy="278567"/>
              </a:xfrm>
            </p:grpSpPr>
            <p:sp>
              <p:nvSpPr>
                <p:cNvPr id="38" name="Rectangle 37"/>
                <p:cNvSpPr/>
                <p:nvPr/>
              </p:nvSpPr>
              <p:spPr>
                <a:xfrm>
                  <a:off x="4131733" y="284516"/>
                  <a:ext cx="588623" cy="251901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4150394" y="257850"/>
                  <a:ext cx="410543" cy="25436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/>
                    <a:t>TEC1</a:t>
                  </a:r>
                  <a:endParaRPr lang="en-US" sz="1400" dirty="0"/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4488190" y="838200"/>
                <a:ext cx="590289" cy="278567"/>
                <a:chOff x="5855387" y="255050"/>
                <a:chExt cx="590289" cy="278567"/>
              </a:xfrm>
            </p:grpSpPr>
            <p:sp>
              <p:nvSpPr>
                <p:cNvPr id="36" name="Rectangle 35"/>
                <p:cNvSpPr/>
                <p:nvPr/>
              </p:nvSpPr>
              <p:spPr>
                <a:xfrm>
                  <a:off x="5857053" y="281716"/>
                  <a:ext cx="588623" cy="251901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5855387" y="255050"/>
                  <a:ext cx="469026" cy="25436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/>
                    <a:t>STE12</a:t>
                  </a:r>
                  <a:endParaRPr lang="en-US" sz="1400" dirty="0"/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4357578" y="3911396"/>
                <a:ext cx="588623" cy="278567"/>
                <a:chOff x="4357578" y="3933168"/>
                <a:chExt cx="588623" cy="278567"/>
              </a:xfrm>
            </p:grpSpPr>
            <p:sp>
              <p:nvSpPr>
                <p:cNvPr id="34" name="Rectangle 33"/>
                <p:cNvSpPr/>
                <p:nvPr/>
              </p:nvSpPr>
              <p:spPr>
                <a:xfrm>
                  <a:off x="4357578" y="3959834"/>
                  <a:ext cx="588623" cy="251901"/>
                </a:xfrm>
                <a:prstGeom prst="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4366798" y="3933168"/>
                  <a:ext cx="428993" cy="25436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/>
                    <a:t>RAP1</a:t>
                  </a:r>
                  <a:endParaRPr lang="en-US" sz="1400" dirty="0"/>
                </a:p>
              </p:txBody>
            </p:sp>
          </p:grpSp>
          <p:cxnSp>
            <p:nvCxnSpPr>
              <p:cNvPr id="11" name="Straight Arrow Connector 10"/>
              <p:cNvCxnSpPr>
                <a:stCxn id="36" idx="1"/>
              </p:cNvCxnSpPr>
              <p:nvPr/>
            </p:nvCxnSpPr>
            <p:spPr>
              <a:xfrm flipH="1">
                <a:off x="3313910" y="990817"/>
                <a:ext cx="1175946" cy="533183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Freeform 11"/>
              <p:cNvSpPr/>
              <p:nvPr/>
            </p:nvSpPr>
            <p:spPr>
              <a:xfrm flipV="1">
                <a:off x="5018650" y="1045028"/>
                <a:ext cx="147200" cy="169038"/>
              </a:xfrm>
              <a:custGeom>
                <a:avLst/>
                <a:gdLst>
                  <a:gd name="connsiteX0" fmla="*/ 79899 w 216559"/>
                  <a:gd name="connsiteY0" fmla="*/ 248687 h 248687"/>
                  <a:gd name="connsiteX1" fmla="*/ 177554 w 216559"/>
                  <a:gd name="connsiteY1" fmla="*/ 204298 h 248687"/>
                  <a:gd name="connsiteX2" fmla="*/ 213065 w 216559"/>
                  <a:gd name="connsiteY2" fmla="*/ 133277 h 248687"/>
                  <a:gd name="connsiteX3" fmla="*/ 204187 w 216559"/>
                  <a:gd name="connsiteY3" fmla="*/ 35622 h 248687"/>
                  <a:gd name="connsiteX4" fmla="*/ 115410 w 216559"/>
                  <a:gd name="connsiteY4" fmla="*/ 112 h 248687"/>
                  <a:gd name="connsiteX5" fmla="*/ 35511 w 216559"/>
                  <a:gd name="connsiteY5" fmla="*/ 26745 h 248687"/>
                  <a:gd name="connsiteX6" fmla="*/ 0 w 216559"/>
                  <a:gd name="connsiteY6" fmla="*/ 88888 h 248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6559" h="248687">
                    <a:moveTo>
                      <a:pt x="79899" y="248687"/>
                    </a:moveTo>
                    <a:cubicBezTo>
                      <a:pt x="117629" y="236110"/>
                      <a:pt x="155360" y="223533"/>
                      <a:pt x="177554" y="204298"/>
                    </a:cubicBezTo>
                    <a:cubicBezTo>
                      <a:pt x="199748" y="185063"/>
                      <a:pt x="208626" y="161390"/>
                      <a:pt x="213065" y="133277"/>
                    </a:cubicBezTo>
                    <a:cubicBezTo>
                      <a:pt x="217504" y="105164"/>
                      <a:pt x="220463" y="57816"/>
                      <a:pt x="204187" y="35622"/>
                    </a:cubicBezTo>
                    <a:cubicBezTo>
                      <a:pt x="187911" y="13428"/>
                      <a:pt x="143523" y="1591"/>
                      <a:pt x="115410" y="112"/>
                    </a:cubicBezTo>
                    <a:cubicBezTo>
                      <a:pt x="87297" y="-1367"/>
                      <a:pt x="54746" y="11949"/>
                      <a:pt x="35511" y="26745"/>
                    </a:cubicBezTo>
                    <a:cubicBezTo>
                      <a:pt x="16276" y="41541"/>
                      <a:pt x="8138" y="65214"/>
                      <a:pt x="0" y="88888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n w="381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3" name="Freeform 12"/>
              <p:cNvSpPr/>
              <p:nvPr/>
            </p:nvSpPr>
            <p:spPr>
              <a:xfrm>
                <a:off x="1970314" y="934923"/>
                <a:ext cx="2525486" cy="1383734"/>
              </a:xfrm>
              <a:custGeom>
                <a:avLst/>
                <a:gdLst>
                  <a:gd name="connsiteX0" fmla="*/ 2525486 w 2525486"/>
                  <a:gd name="connsiteY0" fmla="*/ 1248 h 1383734"/>
                  <a:gd name="connsiteX1" fmla="*/ 2068286 w 2525486"/>
                  <a:gd name="connsiteY1" fmla="*/ 44791 h 1383734"/>
                  <a:gd name="connsiteX2" fmla="*/ 1349829 w 2525486"/>
                  <a:gd name="connsiteY2" fmla="*/ 295163 h 1383734"/>
                  <a:gd name="connsiteX3" fmla="*/ 718458 w 2525486"/>
                  <a:gd name="connsiteY3" fmla="*/ 632620 h 1383734"/>
                  <a:gd name="connsiteX4" fmla="*/ 261258 w 2525486"/>
                  <a:gd name="connsiteY4" fmla="*/ 1024506 h 1383734"/>
                  <a:gd name="connsiteX5" fmla="*/ 0 w 2525486"/>
                  <a:gd name="connsiteY5" fmla="*/ 1383734 h 1383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25486" h="1383734">
                    <a:moveTo>
                      <a:pt x="2525486" y="1248"/>
                    </a:moveTo>
                    <a:cubicBezTo>
                      <a:pt x="2394857" y="-1474"/>
                      <a:pt x="2264229" y="-4195"/>
                      <a:pt x="2068286" y="44791"/>
                    </a:cubicBezTo>
                    <a:cubicBezTo>
                      <a:pt x="1872343" y="93777"/>
                      <a:pt x="1574800" y="197192"/>
                      <a:pt x="1349829" y="295163"/>
                    </a:cubicBezTo>
                    <a:cubicBezTo>
                      <a:pt x="1124858" y="393134"/>
                      <a:pt x="899886" y="511063"/>
                      <a:pt x="718458" y="632620"/>
                    </a:cubicBezTo>
                    <a:cubicBezTo>
                      <a:pt x="537029" y="754177"/>
                      <a:pt x="381001" y="899321"/>
                      <a:pt x="261258" y="1024506"/>
                    </a:cubicBezTo>
                    <a:cubicBezTo>
                      <a:pt x="141515" y="1149691"/>
                      <a:pt x="70757" y="1266712"/>
                      <a:pt x="0" y="1383734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Freeform 13"/>
              <p:cNvSpPr/>
              <p:nvPr/>
            </p:nvSpPr>
            <p:spPr>
              <a:xfrm>
                <a:off x="3080657" y="1012371"/>
                <a:ext cx="1393372" cy="1317172"/>
              </a:xfrm>
              <a:custGeom>
                <a:avLst/>
                <a:gdLst>
                  <a:gd name="connsiteX0" fmla="*/ 1393372 w 1393372"/>
                  <a:gd name="connsiteY0" fmla="*/ 0 h 1317172"/>
                  <a:gd name="connsiteX1" fmla="*/ 1001486 w 1393372"/>
                  <a:gd name="connsiteY1" fmla="*/ 195943 h 1317172"/>
                  <a:gd name="connsiteX2" fmla="*/ 696686 w 1393372"/>
                  <a:gd name="connsiteY2" fmla="*/ 359229 h 1317172"/>
                  <a:gd name="connsiteX3" fmla="*/ 500743 w 1393372"/>
                  <a:gd name="connsiteY3" fmla="*/ 544286 h 1317172"/>
                  <a:gd name="connsiteX4" fmla="*/ 185057 w 1393372"/>
                  <a:gd name="connsiteY4" fmla="*/ 1034143 h 1317172"/>
                  <a:gd name="connsiteX5" fmla="*/ 0 w 1393372"/>
                  <a:gd name="connsiteY5" fmla="*/ 1317172 h 1317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3372" h="1317172">
                    <a:moveTo>
                      <a:pt x="1393372" y="0"/>
                    </a:moveTo>
                    <a:lnTo>
                      <a:pt x="1001486" y="195943"/>
                    </a:lnTo>
                    <a:cubicBezTo>
                      <a:pt x="885372" y="255815"/>
                      <a:pt x="780143" y="301172"/>
                      <a:pt x="696686" y="359229"/>
                    </a:cubicBezTo>
                    <a:cubicBezTo>
                      <a:pt x="613229" y="417286"/>
                      <a:pt x="586014" y="431800"/>
                      <a:pt x="500743" y="544286"/>
                    </a:cubicBezTo>
                    <a:cubicBezTo>
                      <a:pt x="415471" y="656772"/>
                      <a:pt x="268514" y="905329"/>
                      <a:pt x="185057" y="1034143"/>
                    </a:cubicBezTo>
                    <a:cubicBezTo>
                      <a:pt x="101600" y="1162957"/>
                      <a:pt x="50800" y="1240064"/>
                      <a:pt x="0" y="1317172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Freeform 14"/>
              <p:cNvSpPr/>
              <p:nvPr/>
            </p:nvSpPr>
            <p:spPr>
              <a:xfrm>
                <a:off x="3352800" y="1045029"/>
                <a:ext cx="1110343" cy="2873828"/>
              </a:xfrm>
              <a:custGeom>
                <a:avLst/>
                <a:gdLst>
                  <a:gd name="connsiteX0" fmla="*/ 1110343 w 1110343"/>
                  <a:gd name="connsiteY0" fmla="*/ 0 h 2873828"/>
                  <a:gd name="connsiteX1" fmla="*/ 631371 w 1110343"/>
                  <a:gd name="connsiteY1" fmla="*/ 391885 h 2873828"/>
                  <a:gd name="connsiteX2" fmla="*/ 413657 w 1110343"/>
                  <a:gd name="connsiteY2" fmla="*/ 1338942 h 2873828"/>
                  <a:gd name="connsiteX3" fmla="*/ 0 w 1110343"/>
                  <a:gd name="connsiteY3" fmla="*/ 2873828 h 2873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10343" h="2873828">
                    <a:moveTo>
                      <a:pt x="1110343" y="0"/>
                    </a:moveTo>
                    <a:cubicBezTo>
                      <a:pt x="928914" y="84364"/>
                      <a:pt x="747485" y="168728"/>
                      <a:pt x="631371" y="391885"/>
                    </a:cubicBezTo>
                    <a:cubicBezTo>
                      <a:pt x="515257" y="615042"/>
                      <a:pt x="518885" y="925285"/>
                      <a:pt x="413657" y="1338942"/>
                    </a:cubicBezTo>
                    <a:cubicBezTo>
                      <a:pt x="308429" y="1752599"/>
                      <a:pt x="154214" y="2313213"/>
                      <a:pt x="0" y="2873828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Freeform 15"/>
              <p:cNvSpPr/>
              <p:nvPr/>
            </p:nvSpPr>
            <p:spPr>
              <a:xfrm>
                <a:off x="4528457" y="1132114"/>
                <a:ext cx="283029" cy="2002972"/>
              </a:xfrm>
              <a:custGeom>
                <a:avLst/>
                <a:gdLst>
                  <a:gd name="connsiteX0" fmla="*/ 283029 w 283029"/>
                  <a:gd name="connsiteY0" fmla="*/ 0 h 2002972"/>
                  <a:gd name="connsiteX1" fmla="*/ 228600 w 283029"/>
                  <a:gd name="connsiteY1" fmla="*/ 1578429 h 2002972"/>
                  <a:gd name="connsiteX2" fmla="*/ 0 w 283029"/>
                  <a:gd name="connsiteY2" fmla="*/ 2002972 h 2002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83029" h="2002972">
                    <a:moveTo>
                      <a:pt x="283029" y="0"/>
                    </a:moveTo>
                    <a:cubicBezTo>
                      <a:pt x="279400" y="622300"/>
                      <a:pt x="275772" y="1244600"/>
                      <a:pt x="228600" y="1578429"/>
                    </a:cubicBezTo>
                    <a:cubicBezTo>
                      <a:pt x="181428" y="1912258"/>
                      <a:pt x="90714" y="1957615"/>
                      <a:pt x="0" y="2002972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7" name="Straight Arrow Connector 16"/>
              <p:cNvCxnSpPr/>
              <p:nvPr/>
            </p:nvCxnSpPr>
            <p:spPr>
              <a:xfrm flipH="1">
                <a:off x="4443124" y="1132114"/>
                <a:ext cx="182880" cy="41148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>
                <a:off x="4876800" y="1121227"/>
                <a:ext cx="372227" cy="402336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Freeform 18"/>
              <p:cNvSpPr/>
              <p:nvPr/>
            </p:nvSpPr>
            <p:spPr>
              <a:xfrm>
                <a:off x="1763485" y="4114800"/>
                <a:ext cx="2579915" cy="464160"/>
              </a:xfrm>
              <a:custGeom>
                <a:avLst/>
                <a:gdLst>
                  <a:gd name="connsiteX0" fmla="*/ 2579915 w 2579915"/>
                  <a:gd name="connsiteY0" fmla="*/ 0 h 464160"/>
                  <a:gd name="connsiteX1" fmla="*/ 1926772 w 2579915"/>
                  <a:gd name="connsiteY1" fmla="*/ 293914 h 464160"/>
                  <a:gd name="connsiteX2" fmla="*/ 1240972 w 2579915"/>
                  <a:gd name="connsiteY2" fmla="*/ 457200 h 464160"/>
                  <a:gd name="connsiteX3" fmla="*/ 587829 w 2579915"/>
                  <a:gd name="connsiteY3" fmla="*/ 424543 h 464160"/>
                  <a:gd name="connsiteX4" fmla="*/ 326572 w 2579915"/>
                  <a:gd name="connsiteY4" fmla="*/ 337457 h 464160"/>
                  <a:gd name="connsiteX5" fmla="*/ 0 w 2579915"/>
                  <a:gd name="connsiteY5" fmla="*/ 76200 h 464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79915" h="464160">
                    <a:moveTo>
                      <a:pt x="2579915" y="0"/>
                    </a:moveTo>
                    <a:cubicBezTo>
                      <a:pt x="2364922" y="108857"/>
                      <a:pt x="2149929" y="217714"/>
                      <a:pt x="1926772" y="293914"/>
                    </a:cubicBezTo>
                    <a:cubicBezTo>
                      <a:pt x="1703615" y="370114"/>
                      <a:pt x="1464129" y="435429"/>
                      <a:pt x="1240972" y="457200"/>
                    </a:cubicBezTo>
                    <a:cubicBezTo>
                      <a:pt x="1017815" y="478972"/>
                      <a:pt x="740229" y="444500"/>
                      <a:pt x="587829" y="424543"/>
                    </a:cubicBezTo>
                    <a:cubicBezTo>
                      <a:pt x="435429" y="404586"/>
                      <a:pt x="424543" y="395514"/>
                      <a:pt x="326572" y="337457"/>
                    </a:cubicBezTo>
                    <a:cubicBezTo>
                      <a:pt x="228601" y="279400"/>
                      <a:pt x="114300" y="177800"/>
                      <a:pt x="0" y="76200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" name="Straight Arrow Connector 19"/>
              <p:cNvCxnSpPr/>
              <p:nvPr/>
            </p:nvCxnSpPr>
            <p:spPr>
              <a:xfrm flipH="1" flipV="1">
                <a:off x="4095570" y="3386180"/>
                <a:ext cx="247830" cy="551882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/>
              <p:nvPr/>
            </p:nvCxnSpPr>
            <p:spPr>
              <a:xfrm flipV="1">
                <a:off x="4744475" y="2571437"/>
                <a:ext cx="537329" cy="13716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Freeform 21"/>
              <p:cNvSpPr/>
              <p:nvPr/>
            </p:nvSpPr>
            <p:spPr>
              <a:xfrm>
                <a:off x="718457" y="3374571"/>
                <a:ext cx="3679372" cy="1281543"/>
              </a:xfrm>
              <a:custGeom>
                <a:avLst/>
                <a:gdLst>
                  <a:gd name="connsiteX0" fmla="*/ 3679372 w 3679372"/>
                  <a:gd name="connsiteY0" fmla="*/ 816429 h 1281543"/>
                  <a:gd name="connsiteX1" fmla="*/ 2547257 w 3679372"/>
                  <a:gd name="connsiteY1" fmla="*/ 1240972 h 1281543"/>
                  <a:gd name="connsiteX2" fmla="*/ 1643743 w 3679372"/>
                  <a:gd name="connsiteY2" fmla="*/ 1240972 h 1281543"/>
                  <a:gd name="connsiteX3" fmla="*/ 1012372 w 3679372"/>
                  <a:gd name="connsiteY3" fmla="*/ 1034143 h 1281543"/>
                  <a:gd name="connsiteX4" fmla="*/ 413657 w 3679372"/>
                  <a:gd name="connsiteY4" fmla="*/ 489857 h 1281543"/>
                  <a:gd name="connsiteX5" fmla="*/ 0 w 3679372"/>
                  <a:gd name="connsiteY5" fmla="*/ 0 h 1281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79372" h="1281543">
                    <a:moveTo>
                      <a:pt x="3679372" y="816429"/>
                    </a:moveTo>
                    <a:cubicBezTo>
                      <a:pt x="3282950" y="993322"/>
                      <a:pt x="2886528" y="1170215"/>
                      <a:pt x="2547257" y="1240972"/>
                    </a:cubicBezTo>
                    <a:cubicBezTo>
                      <a:pt x="2207985" y="1311729"/>
                      <a:pt x="1899557" y="1275443"/>
                      <a:pt x="1643743" y="1240972"/>
                    </a:cubicBezTo>
                    <a:cubicBezTo>
                      <a:pt x="1387929" y="1206501"/>
                      <a:pt x="1217386" y="1159329"/>
                      <a:pt x="1012372" y="1034143"/>
                    </a:cubicBezTo>
                    <a:cubicBezTo>
                      <a:pt x="807358" y="908957"/>
                      <a:pt x="582386" y="662214"/>
                      <a:pt x="413657" y="489857"/>
                    </a:cubicBezTo>
                    <a:cubicBezTo>
                      <a:pt x="244928" y="317500"/>
                      <a:pt x="122464" y="158750"/>
                      <a:pt x="0" y="0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/>
              <p:cNvSpPr/>
              <p:nvPr/>
            </p:nvSpPr>
            <p:spPr>
              <a:xfrm>
                <a:off x="347368" y="1707019"/>
                <a:ext cx="4115775" cy="3044637"/>
              </a:xfrm>
              <a:custGeom>
                <a:avLst/>
                <a:gdLst>
                  <a:gd name="connsiteX0" fmla="*/ 4115775 w 4115775"/>
                  <a:gd name="connsiteY0" fmla="*/ 2483981 h 3044637"/>
                  <a:gd name="connsiteX1" fmla="*/ 3538832 w 4115775"/>
                  <a:gd name="connsiteY1" fmla="*/ 2810552 h 3044637"/>
                  <a:gd name="connsiteX2" fmla="*/ 2951003 w 4115775"/>
                  <a:gd name="connsiteY2" fmla="*/ 2995610 h 3044637"/>
                  <a:gd name="connsiteX3" fmla="*/ 2210775 w 4115775"/>
                  <a:gd name="connsiteY3" fmla="*/ 3039152 h 3044637"/>
                  <a:gd name="connsiteX4" fmla="*/ 1470546 w 4115775"/>
                  <a:gd name="connsiteY4" fmla="*/ 2897638 h 3044637"/>
                  <a:gd name="connsiteX5" fmla="*/ 915375 w 4115775"/>
                  <a:gd name="connsiteY5" fmla="*/ 2571067 h 3044637"/>
                  <a:gd name="connsiteX6" fmla="*/ 469061 w 4115775"/>
                  <a:gd name="connsiteY6" fmla="*/ 2200952 h 3044637"/>
                  <a:gd name="connsiteX7" fmla="*/ 109832 w 4115775"/>
                  <a:gd name="connsiteY7" fmla="*/ 1798181 h 3044637"/>
                  <a:gd name="connsiteX8" fmla="*/ 11861 w 4115775"/>
                  <a:gd name="connsiteY8" fmla="*/ 1547810 h 3044637"/>
                  <a:gd name="connsiteX9" fmla="*/ 55403 w 4115775"/>
                  <a:gd name="connsiteY9" fmla="*/ 1079724 h 3044637"/>
                  <a:gd name="connsiteX10" fmla="*/ 490832 w 4115775"/>
                  <a:gd name="connsiteY10" fmla="*/ 513667 h 3044637"/>
                  <a:gd name="connsiteX11" fmla="*/ 1154861 w 4115775"/>
                  <a:gd name="connsiteY11" fmla="*/ 78238 h 3044637"/>
                  <a:gd name="connsiteX12" fmla="*/ 1329032 w 4115775"/>
                  <a:gd name="connsiteY12" fmla="*/ 2038 h 3044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5775" h="3044637">
                    <a:moveTo>
                      <a:pt x="4115775" y="2483981"/>
                    </a:moveTo>
                    <a:cubicBezTo>
                      <a:pt x="3924367" y="2604631"/>
                      <a:pt x="3732960" y="2725281"/>
                      <a:pt x="3538832" y="2810552"/>
                    </a:cubicBezTo>
                    <a:cubicBezTo>
                      <a:pt x="3344704" y="2895823"/>
                      <a:pt x="3172346" y="2957510"/>
                      <a:pt x="2951003" y="2995610"/>
                    </a:cubicBezTo>
                    <a:cubicBezTo>
                      <a:pt x="2729660" y="3033710"/>
                      <a:pt x="2457518" y="3055481"/>
                      <a:pt x="2210775" y="3039152"/>
                    </a:cubicBezTo>
                    <a:cubicBezTo>
                      <a:pt x="1964032" y="3022823"/>
                      <a:pt x="1686446" y="2975652"/>
                      <a:pt x="1470546" y="2897638"/>
                    </a:cubicBezTo>
                    <a:cubicBezTo>
                      <a:pt x="1254646" y="2819624"/>
                      <a:pt x="1082289" y="2687181"/>
                      <a:pt x="915375" y="2571067"/>
                    </a:cubicBezTo>
                    <a:cubicBezTo>
                      <a:pt x="748461" y="2454953"/>
                      <a:pt x="603318" y="2329766"/>
                      <a:pt x="469061" y="2200952"/>
                    </a:cubicBezTo>
                    <a:cubicBezTo>
                      <a:pt x="334804" y="2072138"/>
                      <a:pt x="186032" y="1907038"/>
                      <a:pt x="109832" y="1798181"/>
                    </a:cubicBezTo>
                    <a:cubicBezTo>
                      <a:pt x="33632" y="1689324"/>
                      <a:pt x="20932" y="1667553"/>
                      <a:pt x="11861" y="1547810"/>
                    </a:cubicBezTo>
                    <a:cubicBezTo>
                      <a:pt x="2789" y="1428067"/>
                      <a:pt x="-24425" y="1252081"/>
                      <a:pt x="55403" y="1079724"/>
                    </a:cubicBezTo>
                    <a:cubicBezTo>
                      <a:pt x="135231" y="907367"/>
                      <a:pt x="307589" y="680581"/>
                      <a:pt x="490832" y="513667"/>
                    </a:cubicBezTo>
                    <a:cubicBezTo>
                      <a:pt x="674075" y="346753"/>
                      <a:pt x="1015161" y="163509"/>
                      <a:pt x="1154861" y="78238"/>
                    </a:cubicBezTo>
                    <a:cubicBezTo>
                      <a:pt x="1294561" y="-7034"/>
                      <a:pt x="1311796" y="-2498"/>
                      <a:pt x="1329032" y="2038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" name="Straight Arrow Connector 23"/>
              <p:cNvCxnSpPr/>
              <p:nvPr/>
            </p:nvCxnSpPr>
            <p:spPr>
              <a:xfrm flipV="1">
                <a:off x="4909311" y="3386177"/>
                <a:ext cx="350721" cy="556861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 flipV="1">
                <a:off x="4951567" y="3386177"/>
                <a:ext cx="1601633" cy="629166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Freeform 25"/>
              <p:cNvSpPr/>
              <p:nvPr/>
            </p:nvSpPr>
            <p:spPr>
              <a:xfrm flipV="1">
                <a:off x="4886866" y="4058043"/>
                <a:ext cx="191614" cy="220041"/>
              </a:xfrm>
              <a:custGeom>
                <a:avLst/>
                <a:gdLst>
                  <a:gd name="connsiteX0" fmla="*/ 79899 w 216559"/>
                  <a:gd name="connsiteY0" fmla="*/ 248687 h 248687"/>
                  <a:gd name="connsiteX1" fmla="*/ 177554 w 216559"/>
                  <a:gd name="connsiteY1" fmla="*/ 204298 h 248687"/>
                  <a:gd name="connsiteX2" fmla="*/ 213065 w 216559"/>
                  <a:gd name="connsiteY2" fmla="*/ 133277 h 248687"/>
                  <a:gd name="connsiteX3" fmla="*/ 204187 w 216559"/>
                  <a:gd name="connsiteY3" fmla="*/ 35622 h 248687"/>
                  <a:gd name="connsiteX4" fmla="*/ 115410 w 216559"/>
                  <a:gd name="connsiteY4" fmla="*/ 112 h 248687"/>
                  <a:gd name="connsiteX5" fmla="*/ 35511 w 216559"/>
                  <a:gd name="connsiteY5" fmla="*/ 26745 h 248687"/>
                  <a:gd name="connsiteX6" fmla="*/ 0 w 216559"/>
                  <a:gd name="connsiteY6" fmla="*/ 88888 h 248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6559" h="248687">
                    <a:moveTo>
                      <a:pt x="79899" y="248687"/>
                    </a:moveTo>
                    <a:cubicBezTo>
                      <a:pt x="117629" y="236110"/>
                      <a:pt x="155360" y="223533"/>
                      <a:pt x="177554" y="204298"/>
                    </a:cubicBezTo>
                    <a:cubicBezTo>
                      <a:pt x="199748" y="185063"/>
                      <a:pt x="208626" y="161390"/>
                      <a:pt x="213065" y="133277"/>
                    </a:cubicBezTo>
                    <a:cubicBezTo>
                      <a:pt x="217504" y="105164"/>
                      <a:pt x="220463" y="57816"/>
                      <a:pt x="204187" y="35622"/>
                    </a:cubicBezTo>
                    <a:cubicBezTo>
                      <a:pt x="187911" y="13428"/>
                      <a:pt x="143523" y="1591"/>
                      <a:pt x="115410" y="112"/>
                    </a:cubicBezTo>
                    <a:cubicBezTo>
                      <a:pt x="87297" y="-1367"/>
                      <a:pt x="54746" y="11949"/>
                      <a:pt x="35511" y="26745"/>
                    </a:cubicBezTo>
                    <a:cubicBezTo>
                      <a:pt x="16276" y="41541"/>
                      <a:pt x="8138" y="65214"/>
                      <a:pt x="0" y="88888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n w="381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7" name="Freeform 26"/>
              <p:cNvSpPr/>
              <p:nvPr/>
            </p:nvSpPr>
            <p:spPr>
              <a:xfrm flipV="1">
                <a:off x="6622344" y="966531"/>
                <a:ext cx="216559" cy="248687"/>
              </a:xfrm>
              <a:custGeom>
                <a:avLst/>
                <a:gdLst>
                  <a:gd name="connsiteX0" fmla="*/ 79899 w 216559"/>
                  <a:gd name="connsiteY0" fmla="*/ 248687 h 248687"/>
                  <a:gd name="connsiteX1" fmla="*/ 177554 w 216559"/>
                  <a:gd name="connsiteY1" fmla="*/ 204298 h 248687"/>
                  <a:gd name="connsiteX2" fmla="*/ 213065 w 216559"/>
                  <a:gd name="connsiteY2" fmla="*/ 133277 h 248687"/>
                  <a:gd name="connsiteX3" fmla="*/ 204187 w 216559"/>
                  <a:gd name="connsiteY3" fmla="*/ 35622 h 248687"/>
                  <a:gd name="connsiteX4" fmla="*/ 115410 w 216559"/>
                  <a:gd name="connsiteY4" fmla="*/ 112 h 248687"/>
                  <a:gd name="connsiteX5" fmla="*/ 35511 w 216559"/>
                  <a:gd name="connsiteY5" fmla="*/ 26745 h 248687"/>
                  <a:gd name="connsiteX6" fmla="*/ 0 w 216559"/>
                  <a:gd name="connsiteY6" fmla="*/ 88888 h 248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6559" h="248687">
                    <a:moveTo>
                      <a:pt x="79899" y="248687"/>
                    </a:moveTo>
                    <a:cubicBezTo>
                      <a:pt x="117629" y="236110"/>
                      <a:pt x="155360" y="223533"/>
                      <a:pt x="177554" y="204298"/>
                    </a:cubicBezTo>
                    <a:cubicBezTo>
                      <a:pt x="199748" y="185063"/>
                      <a:pt x="208626" y="161390"/>
                      <a:pt x="213065" y="133277"/>
                    </a:cubicBezTo>
                    <a:cubicBezTo>
                      <a:pt x="217504" y="105164"/>
                      <a:pt x="220463" y="57816"/>
                      <a:pt x="204187" y="35622"/>
                    </a:cubicBezTo>
                    <a:cubicBezTo>
                      <a:pt x="187911" y="13428"/>
                      <a:pt x="143523" y="1591"/>
                      <a:pt x="115410" y="112"/>
                    </a:cubicBezTo>
                    <a:cubicBezTo>
                      <a:pt x="87297" y="-1367"/>
                      <a:pt x="54746" y="11949"/>
                      <a:pt x="35511" y="26745"/>
                    </a:cubicBezTo>
                    <a:cubicBezTo>
                      <a:pt x="16276" y="41541"/>
                      <a:pt x="8138" y="65214"/>
                      <a:pt x="0" y="88888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n w="38100">
                    <a:solidFill>
                      <a:schemeClr val="tx1"/>
                    </a:solidFill>
                  </a:ln>
                </a:endParaRPr>
              </a:p>
            </p:txBody>
          </p:sp>
          <p:cxnSp>
            <p:nvCxnSpPr>
              <p:cNvPr id="28" name="Straight Arrow Connector 27"/>
              <p:cNvCxnSpPr/>
              <p:nvPr/>
            </p:nvCxnSpPr>
            <p:spPr>
              <a:xfrm flipH="1">
                <a:off x="5703695" y="1121227"/>
                <a:ext cx="535164" cy="121896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Freeform 28"/>
              <p:cNvSpPr/>
              <p:nvPr/>
            </p:nvSpPr>
            <p:spPr>
              <a:xfrm>
                <a:off x="2438275" y="725729"/>
                <a:ext cx="3646840" cy="1756214"/>
              </a:xfrm>
              <a:custGeom>
                <a:avLst/>
                <a:gdLst>
                  <a:gd name="connsiteX0" fmla="*/ 3646840 w 3646840"/>
                  <a:gd name="connsiteY0" fmla="*/ 177785 h 1756214"/>
                  <a:gd name="connsiteX1" fmla="*/ 3004582 w 3646840"/>
                  <a:gd name="connsiteY1" fmla="*/ 36271 h 1756214"/>
                  <a:gd name="connsiteX2" fmla="*/ 2199040 w 3646840"/>
                  <a:gd name="connsiteY2" fmla="*/ 3614 h 1756214"/>
                  <a:gd name="connsiteX3" fmla="*/ 1154011 w 3646840"/>
                  <a:gd name="connsiteY3" fmla="*/ 101585 h 1756214"/>
                  <a:gd name="connsiteX4" fmla="*/ 359354 w 3646840"/>
                  <a:gd name="connsiteY4" fmla="*/ 471700 h 1756214"/>
                  <a:gd name="connsiteX5" fmla="*/ 125 w 3646840"/>
                  <a:gd name="connsiteY5" fmla="*/ 1168385 h 1756214"/>
                  <a:gd name="connsiteX6" fmla="*/ 392011 w 3646840"/>
                  <a:gd name="connsiteY6" fmla="*/ 1756214 h 1756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46840" h="1756214">
                    <a:moveTo>
                      <a:pt x="3646840" y="177785"/>
                    </a:moveTo>
                    <a:cubicBezTo>
                      <a:pt x="3446361" y="121542"/>
                      <a:pt x="3245882" y="65299"/>
                      <a:pt x="3004582" y="36271"/>
                    </a:cubicBezTo>
                    <a:cubicBezTo>
                      <a:pt x="2763282" y="7243"/>
                      <a:pt x="2507468" y="-7272"/>
                      <a:pt x="2199040" y="3614"/>
                    </a:cubicBezTo>
                    <a:cubicBezTo>
                      <a:pt x="1890611" y="14500"/>
                      <a:pt x="1460625" y="23571"/>
                      <a:pt x="1154011" y="101585"/>
                    </a:cubicBezTo>
                    <a:cubicBezTo>
                      <a:pt x="847397" y="179599"/>
                      <a:pt x="551668" y="293900"/>
                      <a:pt x="359354" y="471700"/>
                    </a:cubicBezTo>
                    <a:cubicBezTo>
                      <a:pt x="167040" y="649500"/>
                      <a:pt x="-5318" y="954299"/>
                      <a:pt x="125" y="1168385"/>
                    </a:cubicBezTo>
                    <a:cubicBezTo>
                      <a:pt x="5568" y="1382471"/>
                      <a:pt x="198789" y="1569342"/>
                      <a:pt x="392011" y="1756214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4582885" y="1121229"/>
                <a:ext cx="1556658" cy="1328057"/>
              </a:xfrm>
              <a:custGeom>
                <a:avLst/>
                <a:gdLst>
                  <a:gd name="connsiteX0" fmla="*/ 1556658 w 1556658"/>
                  <a:gd name="connsiteY0" fmla="*/ 0 h 1328057"/>
                  <a:gd name="connsiteX1" fmla="*/ 1415143 w 1556658"/>
                  <a:gd name="connsiteY1" fmla="*/ 370114 h 1328057"/>
                  <a:gd name="connsiteX2" fmla="*/ 1251858 w 1556658"/>
                  <a:gd name="connsiteY2" fmla="*/ 827314 h 1328057"/>
                  <a:gd name="connsiteX3" fmla="*/ 1045029 w 1556658"/>
                  <a:gd name="connsiteY3" fmla="*/ 1023257 h 1328057"/>
                  <a:gd name="connsiteX4" fmla="*/ 0 w 1556658"/>
                  <a:gd name="connsiteY4" fmla="*/ 1328057 h 1328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56658" h="1328057">
                    <a:moveTo>
                      <a:pt x="1556658" y="0"/>
                    </a:moveTo>
                    <a:cubicBezTo>
                      <a:pt x="1511300" y="116114"/>
                      <a:pt x="1465943" y="232228"/>
                      <a:pt x="1415143" y="370114"/>
                    </a:cubicBezTo>
                    <a:cubicBezTo>
                      <a:pt x="1364343" y="508000"/>
                      <a:pt x="1313544" y="718457"/>
                      <a:pt x="1251858" y="827314"/>
                    </a:cubicBezTo>
                    <a:cubicBezTo>
                      <a:pt x="1190172" y="936171"/>
                      <a:pt x="1253672" y="939800"/>
                      <a:pt x="1045029" y="1023257"/>
                    </a:cubicBezTo>
                    <a:cubicBezTo>
                      <a:pt x="836386" y="1106714"/>
                      <a:pt x="418193" y="1217385"/>
                      <a:pt x="0" y="1328057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1" name="Straight Arrow Connector 30"/>
              <p:cNvCxnSpPr>
                <a:endCxn id="36" idx="3"/>
              </p:cNvCxnSpPr>
              <p:nvPr/>
            </p:nvCxnSpPr>
            <p:spPr>
              <a:xfrm flipH="1" flipV="1">
                <a:off x="5078479" y="990817"/>
                <a:ext cx="1024061" cy="12053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 flipH="1">
                <a:off x="5590509" y="1045030"/>
                <a:ext cx="501895" cy="504166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 flipH="1">
                <a:off x="4711817" y="1121229"/>
                <a:ext cx="175870" cy="2816833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16711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Further Research Must be Done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600" dirty="0" smtClean="0"/>
              <a:t>Continued exploration of the elements of the network and their relative influences could be ongoing and ongoing….</a:t>
            </a:r>
          </a:p>
          <a:p>
            <a:r>
              <a:rPr lang="en-US" sz="2600" dirty="0" smtClean="0"/>
              <a:t>The addition of RAP1, STE12, and TEC1 added transcription control to MBP1, SK01, and SWI6.</a:t>
            </a:r>
          </a:p>
          <a:p>
            <a:pPr lvl="1"/>
            <a:r>
              <a:rPr lang="en-US" sz="2200" dirty="0"/>
              <a:t>One gene, FLH1, remains without controller</a:t>
            </a:r>
            <a:r>
              <a:rPr lang="en-US" sz="2200" dirty="0" smtClean="0"/>
              <a:t>.</a:t>
            </a:r>
          </a:p>
          <a:p>
            <a:pPr lvl="1"/>
            <a:r>
              <a:rPr lang="en-US" sz="2200" dirty="0" smtClean="0"/>
              <a:t>Would like to explore other regulation mechanisms</a:t>
            </a:r>
          </a:p>
          <a:p>
            <a:pPr lvl="2"/>
            <a:r>
              <a:rPr lang="en-US" sz="2000" dirty="0" smtClean="0"/>
              <a:t>e.g., Zinc regulation of ZAP1 (Wu, et.al., 2008)</a:t>
            </a:r>
          </a:p>
          <a:p>
            <a:pPr lvl="2"/>
            <a:r>
              <a:rPr lang="en-US" sz="2000" dirty="0" smtClean="0"/>
              <a:t>Where is the “go” button?</a:t>
            </a:r>
          </a:p>
          <a:p>
            <a:r>
              <a:rPr lang="en-US" sz="2600" dirty="0" smtClean="0"/>
              <a:t>Further exploration of sigmoidal vs. </a:t>
            </a:r>
            <a:r>
              <a:rPr lang="en-US" sz="2600" dirty="0" err="1" smtClean="0"/>
              <a:t>Michaelis</a:t>
            </a:r>
            <a:r>
              <a:rPr lang="en-US" sz="2600" dirty="0" smtClean="0"/>
              <a:t> </a:t>
            </a:r>
            <a:r>
              <a:rPr lang="en-US" sz="2600" dirty="0" err="1" smtClean="0"/>
              <a:t>Menten</a:t>
            </a:r>
            <a:r>
              <a:rPr lang="en-US" sz="2600" dirty="0" smtClean="0"/>
              <a:t> models is important. </a:t>
            </a:r>
          </a:p>
          <a:p>
            <a:r>
              <a:rPr lang="en-US" sz="2600" dirty="0" smtClean="0"/>
              <a:t>Automation of this process would be convenient and not to difficult to achieve in </a:t>
            </a:r>
            <a:r>
              <a:rPr lang="en-US" sz="2600" dirty="0" err="1" smtClean="0"/>
              <a:t>Matlab</a:t>
            </a:r>
            <a:r>
              <a:rPr lang="en-US" sz="2600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00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Model Constructed Using Yeast Cold Shock Data Does Provide Relative Contributions from TFs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The large numbers of genes in a genome provides statistically significant information in a series with few time steps. </a:t>
            </a:r>
          </a:p>
          <a:p>
            <a:r>
              <a:rPr lang="en-US" sz="2600" dirty="0" smtClean="0"/>
              <a:t>Powerful tools exist to explore hierarchical structures and clustering of expression profiles.</a:t>
            </a:r>
          </a:p>
          <a:p>
            <a:r>
              <a:rPr lang="en-US" sz="2600" dirty="0" smtClean="0"/>
              <a:t>We are on our way to a model that provides relative regulation contributions of different transcription factors.</a:t>
            </a:r>
          </a:p>
          <a:p>
            <a:r>
              <a:rPr lang="en-US" sz="2600" dirty="0" smtClean="0"/>
              <a:t>Examination of the weights and concentrations of each individual gene and its regulators is necessary – there is no trick.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53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Thank you to Dr. </a:t>
            </a:r>
            <a:r>
              <a:rPr lang="en-US" dirty="0" err="1" smtClean="0"/>
              <a:t>Fitpatrick</a:t>
            </a:r>
            <a:r>
              <a:rPr lang="en-US" dirty="0" smtClean="0"/>
              <a:t> and Dr. </a:t>
            </a:r>
            <a:r>
              <a:rPr lang="en-US" dirty="0" err="1" smtClean="0"/>
              <a:t>Dahlquist</a:t>
            </a:r>
            <a:r>
              <a:rPr lang="en-US" dirty="0" smtClean="0"/>
              <a:t> for all of their guidance.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79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dirty="0" smtClean="0"/>
              <a:t>Aguilera, J., </a:t>
            </a:r>
            <a:r>
              <a:rPr lang="en-US" dirty="0" err="1" smtClean="0"/>
              <a:t>Randez</a:t>
            </a:r>
            <a:r>
              <a:rPr lang="en-US" dirty="0" smtClean="0"/>
              <a:t>-Gil, F., and </a:t>
            </a:r>
            <a:r>
              <a:rPr lang="en-US" dirty="0" err="1" smtClean="0"/>
              <a:t>Prieto</a:t>
            </a:r>
            <a:r>
              <a:rPr lang="en-US" dirty="0" smtClean="0"/>
              <a:t>, J.A. (2007) Cold response in </a:t>
            </a:r>
            <a:r>
              <a:rPr lang="en-US" i="1" dirty="0" smtClean="0"/>
              <a:t>Saccharomyces </a:t>
            </a:r>
            <a:r>
              <a:rPr lang="en-US" i="1" dirty="0" err="1" smtClean="0"/>
              <a:t>cerevisiae</a:t>
            </a:r>
            <a:r>
              <a:rPr lang="en-US" dirty="0" smtClean="0"/>
              <a:t>: new functions for old mechanisms, </a:t>
            </a:r>
            <a:r>
              <a:rPr lang="en-US" i="1" dirty="0" smtClean="0"/>
              <a:t>FEMS </a:t>
            </a:r>
            <a:r>
              <a:rPr lang="en-US" i="1" dirty="0" err="1" smtClean="0"/>
              <a:t>Microbiol</a:t>
            </a:r>
            <a:r>
              <a:rPr lang="en-US" i="1" dirty="0" smtClean="0"/>
              <a:t>. Rev.</a:t>
            </a:r>
            <a:r>
              <a:rPr lang="en-US" dirty="0" smtClean="0"/>
              <a:t>, </a:t>
            </a:r>
            <a:r>
              <a:rPr lang="en-US" b="1" dirty="0" smtClean="0"/>
              <a:t>31</a:t>
            </a:r>
            <a:r>
              <a:rPr lang="en-US" dirty="0" smtClean="0"/>
              <a:t>, pp. 327-341.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dirty="0" smtClean="0"/>
              <a:t>Ernst, J. and Bar-Joseph, Z. (2006) STEM: a tool for the analysis of short time series gene expression data, </a:t>
            </a:r>
            <a:r>
              <a:rPr lang="en-US" i="1" dirty="0" smtClean="0"/>
              <a:t>BMC Bioinformatics</a:t>
            </a:r>
            <a:r>
              <a:rPr lang="en-US" dirty="0" smtClean="0"/>
              <a:t>, </a:t>
            </a:r>
            <a:r>
              <a:rPr lang="en-US" b="1" dirty="0" smtClean="0"/>
              <a:t>7</a:t>
            </a:r>
            <a:r>
              <a:rPr lang="en-US" dirty="0" smtClean="0"/>
              <a:t>:191.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dirty="0" smtClean="0"/>
              <a:t>The Gene Ontology, </a:t>
            </a:r>
            <a:r>
              <a:rPr lang="en-US" sz="3000" dirty="0"/>
              <a:t>http://</a:t>
            </a:r>
            <a:r>
              <a:rPr lang="en-US" sz="3000" dirty="0" smtClean="0"/>
              <a:t>www.geneontology.org... /GO.doc.shtml</a:t>
            </a:r>
            <a:r>
              <a:rPr lang="en-US" dirty="0" smtClean="0"/>
              <a:t>, accessed 08 May 2013.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dirty="0" smtClean="0"/>
              <a:t>Vu, T.T. and </a:t>
            </a:r>
            <a:r>
              <a:rPr lang="en-US" dirty="0" err="1" smtClean="0"/>
              <a:t>Vohradsky</a:t>
            </a:r>
            <a:r>
              <a:rPr lang="en-US" dirty="0" smtClean="0"/>
              <a:t>, J. (2006) Nonlinear differential equation model for </a:t>
            </a:r>
            <a:r>
              <a:rPr lang="en-US" dirty="0" err="1" smtClean="0"/>
              <a:t>quanitification</a:t>
            </a:r>
            <a:r>
              <a:rPr lang="en-US" dirty="0" smtClean="0"/>
              <a:t> of transcriptional regulation applied to microarray data of </a:t>
            </a:r>
            <a:r>
              <a:rPr lang="en-US" i="1" dirty="0" smtClean="0"/>
              <a:t>Saccharomyces </a:t>
            </a:r>
            <a:r>
              <a:rPr lang="en-US" i="1" dirty="0" err="1" smtClean="0"/>
              <a:t>cerevisiae</a:t>
            </a:r>
            <a:r>
              <a:rPr lang="en-US" dirty="0" smtClean="0"/>
              <a:t>, </a:t>
            </a:r>
            <a:r>
              <a:rPr lang="en-US" i="1" dirty="0" smtClean="0"/>
              <a:t>Nucleic Acid Research</a:t>
            </a:r>
            <a:r>
              <a:rPr lang="en-US" dirty="0" smtClean="0"/>
              <a:t>, </a:t>
            </a:r>
            <a:r>
              <a:rPr lang="en-US" b="1" dirty="0" smtClean="0"/>
              <a:t>35</a:t>
            </a:r>
            <a:r>
              <a:rPr lang="en-US" dirty="0" smtClean="0"/>
              <a:t>:1, pp. 279-287.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dirty="0" smtClean="0"/>
              <a:t>Wu, C.-Y., Bird, A.J., Chung, L.M., Newton, M.A., </a:t>
            </a:r>
            <a:r>
              <a:rPr lang="en-US" dirty="0" err="1" smtClean="0"/>
              <a:t>Winge</a:t>
            </a:r>
            <a:r>
              <a:rPr lang="en-US" dirty="0" smtClean="0"/>
              <a:t>, D.R., and </a:t>
            </a:r>
            <a:r>
              <a:rPr lang="en-US" dirty="0" err="1" smtClean="0"/>
              <a:t>Eide,D.J</a:t>
            </a:r>
            <a:r>
              <a:rPr lang="en-US" dirty="0" smtClean="0"/>
              <a:t>. (2008) Differential control of ZAP1-regulated genes in response to zinc deficiency in </a:t>
            </a:r>
            <a:r>
              <a:rPr lang="en-US" i="1" dirty="0"/>
              <a:t>Saccharomyces </a:t>
            </a:r>
            <a:r>
              <a:rPr lang="en-US" i="1" dirty="0" err="1"/>
              <a:t>cerevisiae</a:t>
            </a:r>
            <a:r>
              <a:rPr lang="en-US" dirty="0" smtClean="0"/>
              <a:t>, </a:t>
            </a:r>
            <a:r>
              <a:rPr lang="en-US" i="1" dirty="0" smtClean="0"/>
              <a:t>BMC Genomics</a:t>
            </a:r>
            <a:r>
              <a:rPr lang="en-US" dirty="0" smtClean="0"/>
              <a:t>, </a:t>
            </a:r>
            <a:r>
              <a:rPr lang="en-US" b="1" dirty="0" smtClean="0"/>
              <a:t>9</a:t>
            </a:r>
            <a:r>
              <a:rPr lang="en-US" dirty="0" smtClean="0"/>
              <a:t>:370.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84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Studying Response to Temperature Shock is a Good Way to Explore Gene Expression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077200" cy="2362200"/>
          </a:xfrm>
        </p:spPr>
        <p:txBody>
          <a:bodyPr>
            <a:normAutofit/>
          </a:bodyPr>
          <a:lstStyle/>
          <a:p>
            <a:r>
              <a:rPr lang="en-US" sz="2400" i="1" dirty="0" smtClean="0"/>
              <a:t>Saccharomyces </a:t>
            </a:r>
            <a:r>
              <a:rPr lang="en-US" sz="2400" i="1" dirty="0" err="1" smtClean="0"/>
              <a:t>cerevisiae</a:t>
            </a:r>
            <a:r>
              <a:rPr lang="en-US" sz="2400" i="1" dirty="0" smtClean="0"/>
              <a:t> </a:t>
            </a:r>
            <a:r>
              <a:rPr lang="en-US" sz="2400" dirty="0" smtClean="0"/>
              <a:t>is subject to temperature extremes in both natural and artificial </a:t>
            </a:r>
            <a:r>
              <a:rPr lang="en-US" sz="2400" dirty="0" smtClean="0"/>
              <a:t>environments</a:t>
            </a:r>
            <a:br>
              <a:rPr lang="en-US" sz="2400" dirty="0" smtClean="0"/>
            </a:br>
            <a:r>
              <a:rPr lang="en-US" sz="1800" dirty="0" smtClean="0"/>
              <a:t>(Aguilera, et al., 2007)</a:t>
            </a:r>
            <a:r>
              <a:rPr lang="en-US" sz="2400" dirty="0" smtClean="0"/>
              <a:t> </a:t>
            </a:r>
            <a:endParaRPr lang="en-US" sz="2400" dirty="0" smtClean="0"/>
          </a:p>
          <a:p>
            <a:pPr lvl="1"/>
            <a:r>
              <a:rPr lang="en-US" sz="2000" dirty="0" smtClean="0"/>
              <a:t>While </a:t>
            </a:r>
            <a:r>
              <a:rPr lang="en-US" sz="2000" dirty="0" smtClean="0"/>
              <a:t>heat shock as been well studied, little is known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about </a:t>
            </a:r>
            <a:r>
              <a:rPr lang="en-US" sz="2000" dirty="0" smtClean="0"/>
              <a:t>cold shock, especially how gene expression is regulated as yeast respond to the sudden extreme </a:t>
            </a:r>
            <a:r>
              <a:rPr lang="en-US" sz="2000" dirty="0" smtClean="0"/>
              <a:t>change.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04800" y="3886200"/>
            <a:ext cx="8229600" cy="274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i="1" dirty="0" smtClean="0"/>
              <a:t>S. </a:t>
            </a:r>
            <a:r>
              <a:rPr lang="en-US" sz="2400" i="1" dirty="0" err="1" smtClean="0"/>
              <a:t>cerevisiae</a:t>
            </a:r>
            <a:r>
              <a:rPr lang="en-US" sz="2400" dirty="0" smtClean="0"/>
              <a:t> was </a:t>
            </a:r>
            <a:r>
              <a:rPr lang="en-US" sz="2400" dirty="0" smtClean="0"/>
              <a:t>cold shocked from 30</a:t>
            </a:r>
            <a:r>
              <a:rPr lang="en-US" sz="2400" baseline="30000" dirty="0" smtClean="0"/>
              <a:t>o</a:t>
            </a:r>
            <a:r>
              <a:rPr lang="en-US" sz="2400" dirty="0" smtClean="0"/>
              <a:t>C to 13</a:t>
            </a:r>
            <a:r>
              <a:rPr lang="en-US" sz="2400" baseline="30000" dirty="0" smtClean="0"/>
              <a:t>o</a:t>
            </a:r>
            <a:r>
              <a:rPr lang="en-US" sz="2400" dirty="0" smtClean="0"/>
              <a:t>C</a:t>
            </a:r>
            <a:r>
              <a:rPr lang="en-US" sz="2400" dirty="0" smtClean="0"/>
              <a:t>. DNA microarray data was </a:t>
            </a:r>
            <a:r>
              <a:rPr lang="en-US" sz="2400" dirty="0" smtClean="0"/>
              <a:t>taken and analyzed.  </a:t>
            </a:r>
            <a:r>
              <a:rPr lang="en-US" sz="2400" dirty="0" smtClean="0"/>
              <a:t>The gene expression data was used to construct a model to estimate the relative contribution of select transcription </a:t>
            </a:r>
            <a:r>
              <a:rPr lang="en-US" sz="2400" dirty="0" smtClean="0"/>
              <a:t>factors (TFs) </a:t>
            </a:r>
            <a:r>
              <a:rPr lang="en-US" sz="2400" dirty="0" smtClean="0"/>
              <a:t>on the up or down regulation of genes in the first hour (early response). </a:t>
            </a:r>
            <a:endParaRPr lang="en-US" sz="2400" dirty="0" smtClean="0"/>
          </a:p>
          <a:p>
            <a:pPr lvl="1"/>
            <a:r>
              <a:rPr lang="en-US" sz="2000" dirty="0" smtClean="0"/>
              <a:t>This data was taken on five strains.  This presentation focuses on the data from a wild type strain. </a:t>
            </a:r>
            <a:endParaRPr lang="en-US" sz="2000" dirty="0" smtClean="0"/>
          </a:p>
        </p:txBody>
      </p:sp>
      <p:grpSp>
        <p:nvGrpSpPr>
          <p:cNvPr id="11" name="Group 10"/>
          <p:cNvGrpSpPr/>
          <p:nvPr/>
        </p:nvGrpSpPr>
        <p:grpSpPr>
          <a:xfrm>
            <a:off x="7334174" y="1524000"/>
            <a:ext cx="1657426" cy="1600199"/>
            <a:chOff x="7274084" y="914401"/>
            <a:chExt cx="1657426" cy="160019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14" t="28427" r="39487" b="17007"/>
            <a:stretch/>
          </p:blipFill>
          <p:spPr>
            <a:xfrm>
              <a:off x="7274084" y="914401"/>
              <a:ext cx="1657426" cy="1600199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1" t="84483" r="75843" b="11894"/>
            <a:stretch/>
          </p:blipFill>
          <p:spPr>
            <a:xfrm>
              <a:off x="7274084" y="2361202"/>
              <a:ext cx="905407" cy="1533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6303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ts val="4200"/>
              </a:lnSpc>
            </a:pPr>
            <a:r>
              <a:rPr lang="en-US" sz="3600" dirty="0" smtClean="0"/>
              <a:t>Using DNA Microarrays to obtain </a:t>
            </a:r>
            <a:br>
              <a:rPr lang="en-US" sz="3600" dirty="0" smtClean="0"/>
            </a:br>
            <a:r>
              <a:rPr lang="en-US" sz="3600" dirty="0" smtClean="0"/>
              <a:t>Gene Expression Information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7048"/>
            <a:ext cx="8763000" cy="5026152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 smtClean="0"/>
              <a:t>Baseline DNA </a:t>
            </a:r>
            <a:r>
              <a:rPr lang="en-US" sz="2800" dirty="0"/>
              <a:t>microarray data was obtained </a:t>
            </a:r>
            <a:r>
              <a:rPr lang="en-US" sz="2800" dirty="0" smtClean="0"/>
              <a:t>at 30</a:t>
            </a:r>
            <a:r>
              <a:rPr lang="en-US" sz="2800" baseline="30000" dirty="0" smtClean="0"/>
              <a:t>o</a:t>
            </a:r>
            <a:r>
              <a:rPr lang="en-US" sz="2800" dirty="0" smtClean="0"/>
              <a:t> C, then replicates of microarray data were obtained at a number of time steps after reducing the temperature to 13</a:t>
            </a:r>
            <a:r>
              <a:rPr lang="en-US" sz="2800" baseline="30000" dirty="0" smtClean="0"/>
              <a:t>o</a:t>
            </a:r>
            <a:r>
              <a:rPr lang="en-US" sz="2800" dirty="0" smtClean="0"/>
              <a:t> C. This data was processed to determine </a:t>
            </a:r>
            <a:br>
              <a:rPr lang="en-US" sz="2800" dirty="0" smtClean="0"/>
            </a:br>
            <a:r>
              <a:rPr lang="en-US" sz="2800" dirty="0" smtClean="0"/>
              <a:t>change in gene expression </a:t>
            </a:r>
            <a:br>
              <a:rPr lang="en-US" sz="2800" dirty="0" smtClean="0"/>
            </a:br>
            <a:r>
              <a:rPr lang="en-US" sz="2800" dirty="0" smtClean="0"/>
              <a:t>between time steps</a:t>
            </a:r>
            <a:r>
              <a:rPr lang="en-US" sz="2600" dirty="0" smtClean="0"/>
              <a:t>. </a:t>
            </a:r>
            <a:endParaRPr lang="en-US" sz="2600" dirty="0" smtClean="0"/>
          </a:p>
          <a:p>
            <a:pPr lvl="1"/>
            <a:r>
              <a:rPr lang="en-US" sz="2600" dirty="0" smtClean="0"/>
              <a:t>Ratios of red/green fluorescence </a:t>
            </a:r>
            <a:br>
              <a:rPr lang="en-US" sz="2600" dirty="0" smtClean="0"/>
            </a:br>
            <a:r>
              <a:rPr lang="en-US" sz="2600" dirty="0" smtClean="0"/>
              <a:t>(expression increase/decrease) </a:t>
            </a:r>
            <a:br>
              <a:rPr lang="en-US" sz="2600" dirty="0" smtClean="0"/>
            </a:br>
            <a:r>
              <a:rPr lang="en-US" sz="2600" dirty="0" smtClean="0"/>
              <a:t>were determined, then converted </a:t>
            </a:r>
            <a:br>
              <a:rPr lang="en-US" sz="2600" dirty="0" smtClean="0"/>
            </a:br>
            <a:r>
              <a:rPr lang="en-US" sz="2600" dirty="0" smtClean="0"/>
              <a:t>to log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.</a:t>
            </a:r>
            <a:endParaRPr lang="en-US" sz="2600" dirty="0"/>
          </a:p>
          <a:p>
            <a:r>
              <a:rPr lang="en-US" sz="2800" dirty="0" smtClean="0"/>
              <a:t>The data was scaled and centered, then statistical analysis was performed </a:t>
            </a:r>
          </a:p>
          <a:p>
            <a:pPr lvl="1"/>
            <a:r>
              <a:rPr lang="en-US" sz="2600" dirty="0"/>
              <a:t>A</a:t>
            </a:r>
            <a:r>
              <a:rPr lang="en-US" sz="2600" dirty="0" smtClean="0"/>
              <a:t>verage Log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 fold change and standard deviation were determined.</a:t>
            </a:r>
            <a:endParaRPr lang="en-US" sz="2600" dirty="0"/>
          </a:p>
          <a:p>
            <a:pPr lvl="1"/>
            <a:r>
              <a:rPr lang="en-US" sz="2600" dirty="0" smtClean="0"/>
              <a:t>T-tests were performed and the p-values were used to understand the likelihood that the expression </a:t>
            </a:r>
            <a:r>
              <a:rPr lang="en-US" sz="2600" dirty="0" smtClean="0"/>
              <a:t>changes in each gene are real changes.   </a:t>
            </a:r>
            <a:r>
              <a:rPr lang="en-US" sz="2600" dirty="0" smtClean="0"/>
              <a:t> </a:t>
            </a:r>
            <a:endParaRPr lang="en-US" sz="2600" dirty="0" smtClean="0"/>
          </a:p>
        </p:txBody>
      </p:sp>
      <p:grpSp>
        <p:nvGrpSpPr>
          <p:cNvPr id="7" name="Group 6"/>
          <p:cNvGrpSpPr/>
          <p:nvPr/>
        </p:nvGrpSpPr>
        <p:grpSpPr>
          <a:xfrm>
            <a:off x="5492611" y="2514600"/>
            <a:ext cx="3339330" cy="1443604"/>
            <a:chOff x="1752600" y="2895600"/>
            <a:chExt cx="4191000" cy="181178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65" t="4078" r="50000" b="69515"/>
            <a:stretch/>
          </p:blipFill>
          <p:spPr>
            <a:xfrm>
              <a:off x="1752600" y="2895600"/>
              <a:ext cx="4103161" cy="181178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3886200" y="2895600"/>
              <a:ext cx="205740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689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Cluster Genes Based on </a:t>
            </a:r>
            <a:br>
              <a:rPr lang="en-US" sz="3600" dirty="0" smtClean="0"/>
            </a:br>
            <a:r>
              <a:rPr lang="en-US" sz="3600" dirty="0" smtClean="0"/>
              <a:t>Similar Expression Profiles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859" y="1447800"/>
            <a:ext cx="3429000" cy="2570378"/>
          </a:xfrm>
        </p:spPr>
      </p:pic>
      <p:pic>
        <p:nvPicPr>
          <p:cNvPr id="6" name="Picture 5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859" y="4108132"/>
            <a:ext cx="3429000" cy="2597468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1676399"/>
            <a:ext cx="4495800" cy="4669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800"/>
              </a:lnSpc>
            </a:pPr>
            <a:r>
              <a:rPr lang="en-US" sz="2400" dirty="0" smtClean="0"/>
              <a:t>Genes with similar expression profiles are likely to be encoded </a:t>
            </a:r>
            <a:br>
              <a:rPr lang="en-US" sz="2400" dirty="0" smtClean="0"/>
            </a:br>
            <a:r>
              <a:rPr lang="en-US" sz="2400" dirty="0" smtClean="0"/>
              <a:t>for similar functions</a:t>
            </a:r>
          </a:p>
          <a:p>
            <a:pPr>
              <a:lnSpc>
                <a:spcPts val="2800"/>
              </a:lnSpc>
            </a:pPr>
            <a:r>
              <a:rPr lang="en-US" sz="2400" dirty="0"/>
              <a:t>Short Time Series Expression Miner (STEM) </a:t>
            </a:r>
            <a:r>
              <a:rPr lang="en-US" sz="2400" dirty="0" smtClean="0"/>
              <a:t>software performs </a:t>
            </a:r>
            <a:r>
              <a:rPr lang="en-US" sz="2400" dirty="0"/>
              <a:t>analysis and assigns genes to expression profiles </a:t>
            </a:r>
            <a:r>
              <a:rPr lang="en-US" sz="1800" dirty="0"/>
              <a:t>(Ernst and Bar-Joseph, 2006).</a:t>
            </a:r>
          </a:p>
          <a:p>
            <a:pPr lvl="1">
              <a:lnSpc>
                <a:spcPts val="2800"/>
              </a:lnSpc>
            </a:pPr>
            <a:r>
              <a:rPr lang="en-US" sz="2400" dirty="0"/>
              <a:t>p-values give likelihood that the genes belong in the </a:t>
            </a:r>
            <a:r>
              <a:rPr lang="en-US" sz="2400" dirty="0" smtClean="0"/>
              <a:t>cluster</a:t>
            </a:r>
          </a:p>
          <a:p>
            <a:pPr lvl="1">
              <a:lnSpc>
                <a:spcPts val="2800"/>
              </a:lnSpc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11834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Gene Ontology Analysis is Also </a:t>
            </a:r>
            <a:br>
              <a:rPr lang="en-US" sz="3600" dirty="0" smtClean="0"/>
            </a:br>
            <a:r>
              <a:rPr lang="en-US" sz="3600" dirty="0" smtClean="0"/>
              <a:t>Performed Using STEM</a:t>
            </a:r>
            <a:endParaRPr lang="en-US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3124200"/>
            <a:ext cx="7200900" cy="3429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4800601" y="1447800"/>
            <a:ext cx="4038600" cy="1524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p-values are assigned to determine the likelihood that these genes are in these ontological groups by chance vs. really belonging there.</a:t>
            </a:r>
            <a:endParaRPr lang="en-US" sz="2400" dirty="0"/>
          </a:p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1452975"/>
            <a:ext cx="4495800" cy="175224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Gene ontology clusters provides </a:t>
            </a:r>
            <a:br>
              <a:rPr lang="en-US" sz="2400" dirty="0" smtClean="0"/>
            </a:br>
            <a:r>
              <a:rPr lang="en-US" sz="2400" dirty="0" smtClean="0"/>
              <a:t>a picture of the cellular components, molecular functions, and biological processes genes in these clusters are involved in. </a:t>
            </a:r>
            <a:br>
              <a:rPr lang="en-US" sz="2400" dirty="0" smtClean="0"/>
            </a:br>
            <a:r>
              <a:rPr lang="en-US" sz="1500" dirty="0" smtClean="0"/>
              <a:t>(http</a:t>
            </a:r>
            <a:r>
              <a:rPr lang="en-US" sz="1500" dirty="0"/>
              <a:t>://</a:t>
            </a:r>
            <a:r>
              <a:rPr lang="en-US" sz="1500" dirty="0" smtClean="0"/>
              <a:t>www.geneontology.org/GO.doc.shtml)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203410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YEASTRACT Provides Transcription </a:t>
            </a:r>
            <a:br>
              <a:rPr lang="en-US" sz="3600" dirty="0" smtClean="0"/>
            </a:br>
            <a:r>
              <a:rPr lang="en-US" sz="3600" dirty="0" smtClean="0"/>
              <a:t>Factors for the Cluster of Genes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86200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 smtClean="0"/>
              <a:t>YEASTRACT produced a list of transcription factors.  Of the top 10 factors, I chose three to add to the network of 21 genes Drs. </a:t>
            </a:r>
            <a:r>
              <a:rPr lang="en-US" sz="2800" dirty="0" err="1" smtClean="0"/>
              <a:t>Dahlquist</a:t>
            </a:r>
            <a:r>
              <a:rPr lang="en-US" sz="2800" dirty="0" smtClean="0"/>
              <a:t> and </a:t>
            </a:r>
            <a:r>
              <a:rPr lang="en-US" sz="2800" dirty="0" err="1" smtClean="0"/>
              <a:t>Fitpatrick</a:t>
            </a:r>
            <a:r>
              <a:rPr lang="en-US" sz="2800" dirty="0" smtClean="0"/>
              <a:t> have developed.  They were chosen because they regulate the highest percentage of genes in the network.</a:t>
            </a:r>
          </a:p>
          <a:p>
            <a:pPr lvl="1"/>
            <a:r>
              <a:rPr lang="en-US" sz="2600" dirty="0" smtClean="0"/>
              <a:t>RAP1</a:t>
            </a:r>
          </a:p>
          <a:p>
            <a:pPr lvl="1"/>
            <a:r>
              <a:rPr lang="en-US" sz="2600" dirty="0" smtClean="0"/>
              <a:t>STE12</a:t>
            </a:r>
          </a:p>
          <a:p>
            <a:pPr lvl="1"/>
            <a:r>
              <a:rPr lang="en-US" sz="2600" dirty="0" smtClean="0"/>
              <a:t>TEC1</a:t>
            </a:r>
            <a:br>
              <a:rPr lang="en-US" sz="2600" dirty="0" smtClean="0"/>
            </a:br>
            <a:endParaRPr lang="en-US" sz="900" dirty="0" smtClean="0"/>
          </a:p>
          <a:p>
            <a:r>
              <a:rPr lang="en-US" sz="2800" dirty="0" smtClean="0"/>
              <a:t>YEASTRACT also produced a regulation network.  Upon examination, this network contained essentially the same information as the network Dr. </a:t>
            </a:r>
            <a:r>
              <a:rPr lang="en-US" sz="2800" dirty="0" err="1" smtClean="0"/>
              <a:t>Dahlquist</a:t>
            </a:r>
            <a:r>
              <a:rPr lang="en-US" sz="2800" dirty="0" smtClean="0"/>
              <a:t> created.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722"/>
          <a:stretch/>
        </p:blipFill>
        <p:spPr>
          <a:xfrm>
            <a:off x="756491" y="5328429"/>
            <a:ext cx="7620000" cy="1224771"/>
          </a:xfrm>
          <a:prstGeom prst="rect">
            <a:avLst/>
          </a:prstGeom>
        </p:spPr>
      </p:pic>
      <p:sp>
        <p:nvSpPr>
          <p:cNvPr id="5" name="Freeform 4"/>
          <p:cNvSpPr/>
          <p:nvPr/>
        </p:nvSpPr>
        <p:spPr>
          <a:xfrm>
            <a:off x="8298072" y="5303276"/>
            <a:ext cx="160128" cy="1189287"/>
          </a:xfrm>
          <a:custGeom>
            <a:avLst/>
            <a:gdLst>
              <a:gd name="connsiteX0" fmla="*/ 0 w 160128"/>
              <a:gd name="connsiteY0" fmla="*/ 0 h 1189287"/>
              <a:gd name="connsiteX1" fmla="*/ 124287 w 160128"/>
              <a:gd name="connsiteY1" fmla="*/ 133165 h 1189287"/>
              <a:gd name="connsiteX2" fmla="*/ 115409 w 160128"/>
              <a:gd name="connsiteY2" fmla="*/ 301840 h 1189287"/>
              <a:gd name="connsiteX3" fmla="*/ 62143 w 160128"/>
              <a:gd name="connsiteY3" fmla="*/ 594803 h 1189287"/>
              <a:gd name="connsiteX4" fmla="*/ 106532 w 160128"/>
              <a:gd name="connsiteY4" fmla="*/ 825623 h 1189287"/>
              <a:gd name="connsiteX5" fmla="*/ 159798 w 160128"/>
              <a:gd name="connsiteY5" fmla="*/ 1065320 h 1189287"/>
              <a:gd name="connsiteX6" fmla="*/ 79899 w 160128"/>
              <a:gd name="connsiteY6" fmla="*/ 1180730 h 1189287"/>
              <a:gd name="connsiteX7" fmla="*/ 88776 w 160128"/>
              <a:gd name="connsiteY7" fmla="*/ 1171852 h 118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0128" h="1189287">
                <a:moveTo>
                  <a:pt x="0" y="0"/>
                </a:moveTo>
                <a:cubicBezTo>
                  <a:pt x="52526" y="41429"/>
                  <a:pt x="105052" y="82858"/>
                  <a:pt x="124287" y="133165"/>
                </a:cubicBezTo>
                <a:cubicBezTo>
                  <a:pt x="143522" y="183472"/>
                  <a:pt x="125766" y="224900"/>
                  <a:pt x="115409" y="301840"/>
                </a:cubicBezTo>
                <a:cubicBezTo>
                  <a:pt x="105052" y="378780"/>
                  <a:pt x="63622" y="507506"/>
                  <a:pt x="62143" y="594803"/>
                </a:cubicBezTo>
                <a:cubicBezTo>
                  <a:pt x="60664" y="682100"/>
                  <a:pt x="90256" y="747204"/>
                  <a:pt x="106532" y="825623"/>
                </a:cubicBezTo>
                <a:cubicBezTo>
                  <a:pt x="122808" y="904043"/>
                  <a:pt x="164237" y="1006136"/>
                  <a:pt x="159798" y="1065320"/>
                </a:cubicBezTo>
                <a:cubicBezTo>
                  <a:pt x="155359" y="1124505"/>
                  <a:pt x="91736" y="1162975"/>
                  <a:pt x="79899" y="1180730"/>
                </a:cubicBezTo>
                <a:cubicBezTo>
                  <a:pt x="68062" y="1198485"/>
                  <a:pt x="78419" y="1185168"/>
                  <a:pt x="88776" y="117185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74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Two approaches were used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to </a:t>
            </a:r>
            <a:r>
              <a:rPr lang="en-US" sz="3600" dirty="0" smtClean="0"/>
              <a:t>construct the models</a:t>
            </a:r>
            <a:endParaRPr lang="en-US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382000" cy="5029200"/>
              </a:xfrm>
            </p:spPr>
            <p:txBody>
              <a:bodyPr>
                <a:norm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400" dirty="0" smtClean="0"/>
                  <a:t>Sigmoidal Model (based on Vu and </a:t>
                </a:r>
                <a:r>
                  <a:rPr lang="en-US" sz="2400" dirty="0" err="1" smtClean="0"/>
                  <a:t>Vohradsky</a:t>
                </a:r>
                <a:r>
                  <a:rPr lang="en-US" sz="2400" dirty="0" smtClean="0"/>
                  <a:t>, </a:t>
                </a:r>
                <a:r>
                  <a:rPr lang="en-US" sz="2400" dirty="0" smtClean="0"/>
                  <a:t>2006)</a:t>
                </a:r>
                <a:br>
                  <a:rPr lang="en-US" sz="2400" dirty="0" smtClean="0"/>
                </a:br>
                <a:r>
                  <a:rPr lang="en-US" sz="2400" dirty="0" smtClean="0"/>
                  <a:t/>
                </a:r>
                <a:br>
                  <a:rPr lang="en-US" sz="2400" dirty="0" smtClean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𝑑𝑡</m:t>
                        </m:r>
                      </m:den>
                    </m:f>
                    <m:r>
                      <a:rPr lang="en-US" sz="2000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1+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/>
                              </a:rPr>
                              <m:t>−</m:t>
                            </m:r>
                          </m:sup>
                        </m:sSup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𝑖𝑗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</m:e>
                        </m:nary>
                        <m:sSub>
                          <m:sSub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den>
                    </m:f>
                    <m:r>
                      <a:rPr lang="en-US" sz="2000" b="0" i="0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𝜆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sz="2400" i="1" dirty="0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b>
                        <m:r>
                          <a:rPr lang="en-US" sz="2400" b="0" i="1" dirty="0" smtClean="0"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</m:sSub>
                  </m:oMath>
                </a14:m>
                <a:endParaRPr lang="en-US" sz="2400" dirty="0" smtClean="0"/>
              </a:p>
              <a:p>
                <a:pPr lvl="1"/>
                <a:r>
                  <a:rPr lang="en-US" sz="2000" dirty="0" smtClean="0"/>
                  <a:t>where </a:t>
                </a:r>
                <a:br>
                  <a:rPr lang="en-US" sz="2000" dirty="0" smtClean="0"/>
                </a:br>
                <a:r>
                  <a:rPr lang="en-US" sz="2000" dirty="0" smtClean="0"/>
                  <a:t>P is </a:t>
                </a:r>
                <a:r>
                  <a:rPr lang="en-US" sz="2000" dirty="0" smtClean="0"/>
                  <a:t>production </a:t>
                </a:r>
                <a:r>
                  <a:rPr lang="en-US" sz="2000" dirty="0" smtClean="0"/>
                  <a:t>rate, w is </a:t>
                </a:r>
                <a:r>
                  <a:rPr lang="en-US" sz="2000" dirty="0" smtClean="0"/>
                  <a:t>weight </a:t>
                </a:r>
                <a:r>
                  <a:rPr lang="en-US" sz="2000" dirty="0" smtClean="0"/>
                  <a:t>of </a:t>
                </a:r>
                <a:r>
                  <a:rPr lang="en-US" sz="2000" dirty="0" smtClean="0"/>
                  <a:t>other genes, b </a:t>
                </a:r>
                <a:r>
                  <a:rPr lang="en-US" sz="2000" dirty="0" smtClean="0"/>
                  <a:t>is </a:t>
                </a:r>
                <a:r>
                  <a:rPr lang="en-US" sz="2000" dirty="0" smtClean="0"/>
                  <a:t>activation threshold</a:t>
                </a:r>
                <a:r>
                  <a:rPr lang="en-US" sz="2000" dirty="0" smtClean="0"/>
                  <a:t>, and </a:t>
                </a:r>
                <a:r>
                  <a:rPr lang="en-US" sz="2000" dirty="0" smtClean="0">
                    <a:latin typeface="Symbol" pitchFamily="18" charset="2"/>
                  </a:rPr>
                  <a:t>l</a:t>
                </a:r>
                <a:r>
                  <a:rPr lang="en-US" sz="2000" dirty="0" smtClean="0"/>
                  <a:t> is </a:t>
                </a:r>
                <a:r>
                  <a:rPr lang="en-US" sz="2000" dirty="0" smtClean="0"/>
                  <a:t>degradation </a:t>
                </a:r>
                <a:r>
                  <a:rPr lang="en-US" sz="2000" dirty="0"/>
                  <a:t>rate </a:t>
                </a:r>
                <a:r>
                  <a:rPr lang="en-US" sz="2000" dirty="0" smtClean="0"/>
                  <a:t/>
                </a:r>
                <a:br>
                  <a:rPr lang="en-US" sz="2000" dirty="0" smtClean="0"/>
                </a:br>
                <a:r>
                  <a:rPr lang="en-US" sz="2000" dirty="0" smtClean="0"/>
                  <a:t>The state variable, x, </a:t>
                </a:r>
                <a:r>
                  <a:rPr lang="en-US" sz="2000" dirty="0"/>
                  <a:t>is concentration</a:t>
                </a:r>
                <a:endParaRPr lang="en-US" sz="2000" dirty="0" smtClean="0"/>
              </a:p>
              <a:p>
                <a:pPr lvl="1"/>
                <a:r>
                  <a:rPr lang="en-US" sz="2000" dirty="0" smtClean="0"/>
                  <a:t>“Second” Model: hold b=0 to compare with </a:t>
                </a:r>
                <a:r>
                  <a:rPr lang="en-US" sz="2000" dirty="0" err="1" smtClean="0"/>
                  <a:t>Michaelis-Menten</a:t>
                </a:r>
                <a:r>
                  <a:rPr lang="en-US" sz="2000" dirty="0" smtClean="0"/>
                  <a:t> equation</a:t>
                </a:r>
              </a:p>
              <a:p>
                <a:r>
                  <a:rPr lang="en-US" sz="2400" dirty="0" err="1" smtClean="0"/>
                  <a:t>Michaelis-Menten</a:t>
                </a:r>
                <a:r>
                  <a:rPr lang="en-US" sz="2400" dirty="0" smtClean="0"/>
                  <a:t/>
                </a:r>
                <a:br>
                  <a:rPr lang="en-US" sz="2400" dirty="0" smtClean="0"/>
                </a:br>
                <a:r>
                  <a:rPr lang="en-US" sz="900" dirty="0"/>
                  <a:t/>
                </a:r>
                <a:br>
                  <a:rPr lang="en-US" sz="900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𝑑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𝑑𝑡</m:t>
                        </m:r>
                      </m:den>
                    </m:f>
                    <m:r>
                      <a:rPr lang="en-US" sz="2000" b="0" i="1" smtClean="0">
                        <a:latin typeface="Cambria Math"/>
                      </a:rPr>
                      <m:t>= 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nary>
                          <m:naryPr>
                            <m:chr m:val="∑"/>
                            <m:supHide m:val="on"/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sz="2000" b="0" i="1" smtClean="0">
                                <a:latin typeface="Cambria Math"/>
                              </a:rPr>
                              <m:t>𝑗</m:t>
                            </m:r>
                          </m:sub>
                          <m:sup/>
                          <m:e>
                            <m:f>
                              <m:fPr>
                                <m:ctrlPr>
                                  <a:rPr lang="en-US" sz="2000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𝑖𝑗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𝑤</m:t>
                                </m:r>
                              </m:den>
                            </m:f>
                            <m:d>
                              <m:dPr>
                                <m:ctrlPr>
                                  <a:rPr lang="en-US" sz="20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US" sz="2000" b="0" i="1" smtClean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sz="2000" b="0" i="1" smtClean="0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b="0" i="1" smtClean="0">
                                                <a:latin typeface="Cambria Math"/>
                                              </a:rPr>
                                              <m:t>𝑤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0" i="1" smtClean="0">
                                                <a:latin typeface="Cambria Math"/>
                                              </a:rPr>
                                              <m:t>𝑖𝑗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/>
                                          </a:rPr>
                                          <m:t>𝑖𝑗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1+</m:t>
                                    </m:r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US" sz="2000" b="0" i="1" smtClean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sz="2000" b="0" i="1" smtClean="0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b="0" i="1" smtClean="0">
                                                <a:latin typeface="Cambria Math"/>
                                              </a:rPr>
                                              <m:t>𝑤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0" i="1" smtClean="0">
                                                <a:latin typeface="Cambria Math"/>
                                              </a:rPr>
                                              <m:t>𝑖𝑗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</m:nary>
                      </m:e>
                    </m:d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 − 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𝜆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,  </m:t>
                    </m:r>
                    <m:r>
                      <a:rPr lang="en-US" sz="2000" b="0" i="1" smtClean="0">
                        <a:latin typeface="Cambria Math"/>
                      </a:rPr>
                      <m:t>𝑤</m:t>
                    </m:r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sz="2000" b="0" i="1" smtClean="0"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𝑖𝑗</m:t>
                                </m:r>
                              </m:sub>
                            </m:sSub>
                          </m:e>
                        </m:d>
                      </m:e>
                    </m:nary>
                  </m:oMath>
                </a14:m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382000" cy="5029200"/>
              </a:xfrm>
              <a:blipFill rotWithShape="1">
                <a:blip r:embed="rId2"/>
                <a:stretch>
                  <a:fillRect l="-945" t="-970" r="-1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4301490" y="2907268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 Math" pitchFamily="18" charset="0"/>
                <a:ea typeface="Cambria Math" pitchFamily="18" charset="0"/>
              </a:rPr>
              <a:t>j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21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Comparison of Three </a:t>
            </a:r>
            <a:r>
              <a:rPr lang="en-US" sz="3600" dirty="0" smtClean="0"/>
              <a:t>Models </a:t>
            </a:r>
            <a:br>
              <a:rPr lang="en-US" sz="3600" dirty="0" smtClean="0"/>
            </a:br>
            <a:r>
              <a:rPr lang="en-US" sz="3600" dirty="0" smtClean="0"/>
              <a:t>Reveals Small Differences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839199" cy="4876800"/>
          </a:xfrm>
        </p:spPr>
        <p:txBody>
          <a:bodyPr/>
          <a:lstStyle/>
          <a:p>
            <a:r>
              <a:rPr lang="en-US" sz="2400" dirty="0" smtClean="0"/>
              <a:t>For the most part </a:t>
            </a:r>
            <a:r>
              <a:rPr lang="en-US" sz="2400" dirty="0" smtClean="0"/>
              <a:t>there was agreement </a:t>
            </a:r>
            <a:r>
              <a:rPr lang="en-US" sz="2400" dirty="0" smtClean="0"/>
              <a:t>between the three models</a:t>
            </a:r>
          </a:p>
          <a:p>
            <a:r>
              <a:rPr lang="en-US" sz="2400" dirty="0" smtClean="0"/>
              <a:t>For some data the sigmoidal fit was better</a:t>
            </a:r>
          </a:p>
          <a:p>
            <a:r>
              <a:rPr lang="en-US" sz="2400" dirty="0" smtClean="0"/>
              <a:t>There was l</a:t>
            </a:r>
            <a:r>
              <a:rPr lang="en-US" sz="2400" dirty="0" smtClean="0"/>
              <a:t>ittle </a:t>
            </a:r>
            <a:r>
              <a:rPr lang="en-US" sz="2400" dirty="0" smtClean="0"/>
              <a:t>difference </a:t>
            </a:r>
            <a:r>
              <a:rPr lang="en-US" sz="2400" dirty="0" smtClean="0"/>
              <a:t>if </a:t>
            </a:r>
            <a:r>
              <a:rPr lang="en-US" sz="2400" dirty="0" smtClean="0"/>
              <a:t>estimating b instead of holding b=0.</a:t>
            </a:r>
          </a:p>
          <a:p>
            <a:pPr lvl="1"/>
            <a:r>
              <a:rPr lang="en-US" sz="2200" dirty="0" smtClean="0"/>
              <a:t>Therefore I chose </a:t>
            </a:r>
            <a:r>
              <a:rPr lang="en-US" sz="2200" dirty="0" smtClean="0"/>
              <a:t>to use data with estimated b.</a:t>
            </a:r>
            <a:endParaRPr lang="en-US" sz="2200" dirty="0"/>
          </a:p>
        </p:txBody>
      </p:sp>
      <p:pic>
        <p:nvPicPr>
          <p:cNvPr id="1026" name="Picture 2" descr="C:\Users\Polidan\Documents\School\Math 388b\MATH 388\Final Paper\Compare Model\HAP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354094"/>
            <a:ext cx="4241800" cy="318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Polidan\Documents\School\Math 388b\MATH 388\Final Paper\Compare Model\MAL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352800"/>
            <a:ext cx="4243525" cy="318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32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T</a:t>
            </a:r>
            <a:r>
              <a:rPr lang="en-US" sz="3600" dirty="0" smtClean="0"/>
              <a:t>he </a:t>
            </a:r>
            <a:r>
              <a:rPr lang="en-US" sz="3600" dirty="0" smtClean="0"/>
              <a:t>Addition of RAP1, STE12, </a:t>
            </a:r>
            <a:r>
              <a:rPr lang="en-US" sz="3600" dirty="0" smtClean="0"/>
              <a:t>TEC1 to Main Set of Genes Affected Weights</a:t>
            </a:r>
            <a:endParaRPr lang="en-US" sz="3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0488018"/>
              </p:ext>
            </p:extLst>
          </p:nvPr>
        </p:nvGraphicFramePr>
        <p:xfrm>
          <a:off x="533400" y="1676400"/>
          <a:ext cx="8153400" cy="463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2417"/>
                <a:gridCol w="905933"/>
                <a:gridCol w="1019175"/>
                <a:gridCol w="1019175"/>
                <a:gridCol w="1056922"/>
                <a:gridCol w="905933"/>
                <a:gridCol w="981428"/>
                <a:gridCol w="113241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Controller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Target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Weights Main Set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Weights Main +3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Controller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Target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Weights Main</a:t>
                      </a:r>
                      <a:r>
                        <a:rPr lang="en-US" sz="1600" baseline="0" dirty="0" smtClean="0"/>
                        <a:t> Set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Weights Main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+3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CIN5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HOT1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+7.98E-06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+0.1817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PHD1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SMP1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-0.0011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+0.0058</a:t>
                      </a:r>
                      <a:endParaRPr lang="en-US" sz="16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CIN5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SMP1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-0.1252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+0.3868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SKN7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HOT1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+0.2679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-0.0206</a:t>
                      </a:r>
                      <a:endParaRPr lang="en-US" sz="16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CIN5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YAP6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+1.74E-05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-0.0006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SKN7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PHD1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+0.1307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-0.0347</a:t>
                      </a:r>
                      <a:endParaRPr lang="en-US" sz="1600" dirty="0"/>
                    </a:p>
                  </a:txBody>
                  <a:tcPr/>
                </a:tc>
              </a:tr>
              <a:tr h="243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FHL1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FKH2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+0.0237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-0.1308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SKN7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YAP6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-9.0E-05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+0.8024</a:t>
                      </a:r>
                      <a:endParaRPr lang="en-US" sz="1600" dirty="0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FHL1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HMO1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+0.6772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-0.0528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SKO1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PHD1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+0.0816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-0.0146</a:t>
                      </a:r>
                      <a:endParaRPr lang="en-US" sz="1600" dirty="0"/>
                    </a:p>
                  </a:txBody>
                  <a:tcPr/>
                </a:tc>
              </a:tr>
              <a:tr h="2590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FLH1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PHD1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-7.0E-05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+0.0543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SMP1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MAL33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-0.1851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+0.0576</a:t>
                      </a:r>
                      <a:endParaRPr lang="en-US" sz="16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FHL1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SMP1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-0.0172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+0.0863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SMP1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MGA2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-0.0014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+0.0626</a:t>
                      </a:r>
                      <a:endParaRPr lang="en-US" sz="16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FKH2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ACE2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+0.0861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+0.6956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SWI4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PHD1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-0.0305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+0.3454</a:t>
                      </a:r>
                      <a:endParaRPr lang="en-US" sz="1600" dirty="0"/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FKH2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FKH1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+0.0172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+0.5142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SWI6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PHD1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+0.0436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-0.8003</a:t>
                      </a:r>
                      <a:endParaRPr lang="en-US" sz="16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MAL33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SWI4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+0.2147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-0.0005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SWI6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SWI4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-0.0162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-0.7681</a:t>
                      </a:r>
                      <a:endParaRPr lang="en-US" sz="1600" dirty="0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PHD1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CIN5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+0.0638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-0.0002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YAP6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SWI4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+0.0252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-0.0196</a:t>
                      </a:r>
                      <a:endParaRPr lang="en-US" sz="16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PHD1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PHD1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-0.0045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+0.3668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YAP6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YAP6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-0.0551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+0.1087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630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2735</TotalTime>
  <Words>1014</Words>
  <Application>Microsoft Office PowerPoint</Application>
  <PresentationFormat>On-screen Show (4:3)</PresentationFormat>
  <Paragraphs>213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Modeling gene expression regulation using cold shock response in Saccharomyces cerevisiae</vt:lpstr>
      <vt:lpstr>Studying Response to Temperature Shock is a Good Way to Explore Gene Expression</vt:lpstr>
      <vt:lpstr>Using DNA Microarrays to obtain  Gene Expression Information</vt:lpstr>
      <vt:lpstr>Cluster Genes Based on  Similar Expression Profiles</vt:lpstr>
      <vt:lpstr>Gene Ontology Analysis is Also  Performed Using STEM</vt:lpstr>
      <vt:lpstr>YEASTRACT Provides Transcription  Factors for the Cluster of Genes</vt:lpstr>
      <vt:lpstr>Two approaches were used  to construct the models</vt:lpstr>
      <vt:lpstr>Comparison of Three Models  Reveals Small Differences</vt:lpstr>
      <vt:lpstr>The Addition of RAP1, STE12, TEC1 to Main Set of Genes Affected Weights</vt:lpstr>
      <vt:lpstr>Cannot calculate a total “effective” weight  </vt:lpstr>
      <vt:lpstr>Regulation Network with Added Genes</vt:lpstr>
      <vt:lpstr>Further Research Must be Done</vt:lpstr>
      <vt:lpstr>Model Constructed Using Yeast Cold Shock Data Does Provide Relative Contributions from TFs</vt:lpstr>
      <vt:lpstr>Acknowledgements</vt:lpstr>
      <vt:lpstr>References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Doing stuff with cold shock response</dc:title>
  <dc:creator>Polidan</dc:creator>
  <cp:lastModifiedBy>Polidan</cp:lastModifiedBy>
  <cp:revision>85</cp:revision>
  <cp:lastPrinted>2013-05-08T00:37:40Z</cp:lastPrinted>
  <dcterms:created xsi:type="dcterms:W3CDTF">2013-05-07T02:22:42Z</dcterms:created>
  <dcterms:modified xsi:type="dcterms:W3CDTF">2013-05-09T12:16:46Z</dcterms:modified>
</cp:coreProperties>
</file>